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sldIdLst>
    <p:sldId id="260" r:id="rId3"/>
    <p:sldId id="261" r:id="rId4"/>
    <p:sldId id="262" r:id="rId5"/>
    <p:sldId id="306" r:id="rId6"/>
    <p:sldId id="268" r:id="rId7"/>
    <p:sldId id="263" r:id="rId8"/>
    <p:sldId id="307" r:id="rId9"/>
    <p:sldId id="308" r:id="rId10"/>
    <p:sldId id="309" r:id="rId11"/>
    <p:sldId id="310" r:id="rId12"/>
    <p:sldId id="311" r:id="rId13"/>
    <p:sldId id="264" r:id="rId14"/>
    <p:sldId id="302" r:id="rId15"/>
    <p:sldId id="312" r:id="rId16"/>
    <p:sldId id="313" r:id="rId17"/>
    <p:sldId id="315" r:id="rId18"/>
    <p:sldId id="314" r:id="rId19"/>
    <p:sldId id="316" r:id="rId20"/>
    <p:sldId id="317" r:id="rId21"/>
    <p:sldId id="265" r:id="rId22"/>
    <p:sldId id="318" r:id="rId23"/>
    <p:sldId id="319" r:id="rId24"/>
  </p:sldIdLst>
  <p:sldSz cx="12192000" cy="6858000"/>
  <p:notesSz cx="6858000" cy="9144000"/>
  <p:embeddedFontLst>
    <p:embeddedFont>
      <p:font typeface="优设标题黑" panose="00000500000000000000" charset="-122"/>
      <p:regular r:id="rId30"/>
    </p:embeddedFont>
    <p:embeddedFont>
      <p:font typeface="微软雅黑" panose="020B0503020204020204" charset="-122"/>
      <p:regular r:id="rId31"/>
    </p:embeddedFont>
    <p:embeddedFont>
      <p:font typeface="Calibri" panose="020F0502020204030204" charset="0"/>
      <p:regular r:id="rId32"/>
      <p:bold r:id="rId33"/>
      <p:italic r:id="rId34"/>
      <p:boldItalic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5F7F9"/>
    <a:srgbClr val="FAFCF7"/>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68" autoAdjust="0"/>
    <p:restoredTop sz="94660"/>
  </p:normalViewPr>
  <p:slideViewPr>
    <p:cSldViewPr snapToGrid="0" showGuides="1">
      <p:cViewPr varScale="1">
        <p:scale>
          <a:sx n="99" d="100"/>
          <a:sy n="99" d="100"/>
        </p:scale>
        <p:origin x="184" y="488"/>
      </p:cViewPr>
      <p:guideLst>
        <p:guide orient="horz" pos="2211"/>
        <p:guide pos="385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gs" Target="tags/tag125.xml"/><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12" name="组合 11"/>
          <p:cNvGrpSpPr/>
          <p:nvPr userDrawn="1"/>
        </p:nvGrpSpPr>
        <p:grpSpPr>
          <a:xfrm>
            <a:off x="-125095" y="-56515"/>
            <a:ext cx="12700000" cy="4240530"/>
            <a:chOff x="-197" y="-89"/>
            <a:chExt cx="19594" cy="5128"/>
          </a:xfrm>
        </p:grpSpPr>
        <p:sp>
          <p:nvSpPr>
            <p:cNvPr id="18" name="矩形 17"/>
            <p:cNvSpPr/>
            <p:nvPr>
              <p:custDataLst>
                <p:tags r:id="rId2"/>
              </p:custDataLst>
            </p:nvPr>
          </p:nvSpPr>
          <p:spPr>
            <a:xfrm>
              <a:off x="-197" y="-89"/>
              <a:ext cx="19595" cy="5129"/>
            </a:xfrm>
            <a:prstGeom prst="rect">
              <a:avLst/>
            </a:prstGeom>
            <a:blipFill rotWithShape="1">
              <a:blip r:embed="rId3"/>
              <a:stretch>
                <a:fillRect/>
              </a:stretch>
            </a:blipFill>
            <a:ln w="38100">
              <a:solidFill>
                <a:schemeClr val="bg1"/>
              </a:solidFill>
            </a:ln>
            <a:effectLst>
              <a:outerShdw blurRad="127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矩形 10"/>
            <p:cNvSpPr/>
            <p:nvPr>
              <p:custDataLst>
                <p:tags r:id="rId4"/>
              </p:custDataLst>
            </p:nvPr>
          </p:nvSpPr>
          <p:spPr>
            <a:xfrm>
              <a:off x="-197" y="-89"/>
              <a:ext cx="19595" cy="5129"/>
            </a:xfrm>
            <a:prstGeom prst="rect">
              <a:avLst/>
            </a:prstGeom>
            <a:solidFill>
              <a:schemeClr val="accent6">
                <a:alpha val="85000"/>
              </a:schemeClr>
            </a:solidFill>
            <a:ln w="38100">
              <a:solidFill>
                <a:schemeClr val="bg1"/>
              </a:solidFill>
            </a:ln>
            <a:effectLst>
              <a:outerShdw blurRad="127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5" name="圆角矩形 14"/>
          <p:cNvSpPr/>
          <p:nvPr userDrawn="1">
            <p:custDataLst>
              <p:tags r:id="rId5"/>
            </p:custDataLst>
          </p:nvPr>
        </p:nvSpPr>
        <p:spPr>
          <a:xfrm rot="18840000">
            <a:off x="6381115" y="1702435"/>
            <a:ext cx="7021195" cy="680720"/>
          </a:xfrm>
          <a:prstGeom prst="roundRect">
            <a:avLst>
              <a:gd name="adj" fmla="val 50000"/>
            </a:avLst>
          </a:prstGeom>
          <a:gradFill>
            <a:gsLst>
              <a:gs pos="0">
                <a:schemeClr val="bg1">
                  <a:alpha val="0"/>
                </a:schemeClr>
              </a:gs>
              <a:gs pos="100000">
                <a:schemeClr val="accent6">
                  <a:lumMod val="20000"/>
                  <a:lumOff val="80000"/>
                  <a:alpha val="5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 name="圆角矩形 20"/>
          <p:cNvSpPr/>
          <p:nvPr userDrawn="1">
            <p:custDataLst>
              <p:tags r:id="rId6"/>
            </p:custDataLst>
          </p:nvPr>
        </p:nvSpPr>
        <p:spPr>
          <a:xfrm rot="18840000">
            <a:off x="8243570" y="1502410"/>
            <a:ext cx="7021195" cy="680720"/>
          </a:xfrm>
          <a:prstGeom prst="roundRect">
            <a:avLst>
              <a:gd name="adj" fmla="val 50000"/>
            </a:avLst>
          </a:prstGeom>
          <a:gradFill>
            <a:gsLst>
              <a:gs pos="0">
                <a:schemeClr val="bg1">
                  <a:alpha val="0"/>
                </a:schemeClr>
              </a:gs>
              <a:gs pos="100000">
                <a:schemeClr val="accent6">
                  <a:lumMod val="20000"/>
                  <a:lumOff val="80000"/>
                  <a:alpha val="5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7" name="组合 6"/>
          <p:cNvGrpSpPr/>
          <p:nvPr userDrawn="1"/>
        </p:nvGrpSpPr>
        <p:grpSpPr>
          <a:xfrm>
            <a:off x="-108585" y="2906395"/>
            <a:ext cx="2012315" cy="6362700"/>
            <a:chOff x="259" y="2142"/>
            <a:chExt cx="3601" cy="11379"/>
          </a:xfrm>
        </p:grpSpPr>
        <p:sp>
          <p:nvSpPr>
            <p:cNvPr id="8" name="圆角矩形 7"/>
            <p:cNvSpPr/>
            <p:nvPr>
              <p:custDataLst>
                <p:tags r:id="rId7"/>
              </p:custDataLst>
            </p:nvPr>
          </p:nvSpPr>
          <p:spPr>
            <a:xfrm rot="18840000">
              <a:off x="-2204" y="7457"/>
              <a:ext cx="11057" cy="1072"/>
            </a:xfrm>
            <a:prstGeom prst="roundRect">
              <a:avLst>
                <a:gd name="adj" fmla="val 50000"/>
              </a:avLst>
            </a:prstGeom>
            <a:gradFill>
              <a:gsLst>
                <a:gs pos="0">
                  <a:schemeClr val="bg1">
                    <a:alpha val="0"/>
                  </a:schemeClr>
                </a:gs>
                <a:gs pos="100000">
                  <a:schemeClr val="accent6">
                    <a:lumMod val="20000"/>
                    <a:lumOff val="80000"/>
                    <a:alpha val="100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 name="圆角矩形 8"/>
            <p:cNvSpPr/>
            <p:nvPr>
              <p:custDataLst>
                <p:tags r:id="rId8"/>
              </p:custDataLst>
            </p:nvPr>
          </p:nvSpPr>
          <p:spPr>
            <a:xfrm rot="18840000">
              <a:off x="-4733" y="7134"/>
              <a:ext cx="11057" cy="1072"/>
            </a:xfrm>
            <a:prstGeom prst="roundRect">
              <a:avLst>
                <a:gd name="adj" fmla="val 50000"/>
              </a:avLst>
            </a:prstGeom>
            <a:gradFill>
              <a:gsLst>
                <a:gs pos="0">
                  <a:schemeClr val="bg1">
                    <a:alpha val="0"/>
                  </a:schemeClr>
                </a:gs>
                <a:gs pos="100000">
                  <a:schemeClr val="accent6">
                    <a:lumMod val="20000"/>
                    <a:lumOff val="80000"/>
                    <a:alpha val="100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26" name="组合 25"/>
          <p:cNvGrpSpPr/>
          <p:nvPr userDrawn="1"/>
        </p:nvGrpSpPr>
        <p:grpSpPr>
          <a:xfrm>
            <a:off x="-3674110" y="-2998470"/>
            <a:ext cx="18604865" cy="12840335"/>
            <a:chOff x="-5786" y="-4722"/>
            <a:chExt cx="29299" cy="20221"/>
          </a:xfrm>
        </p:grpSpPr>
        <p:sp>
          <p:nvSpPr>
            <p:cNvPr id="10" name="矩形 9"/>
            <p:cNvSpPr/>
            <p:nvPr/>
          </p:nvSpPr>
          <p:spPr>
            <a:xfrm>
              <a:off x="-3987" y="-4722"/>
              <a:ext cx="26700" cy="4699"/>
            </a:xfrm>
            <a:prstGeom prst="rect">
              <a:avLst/>
            </a:pr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786" y="10800"/>
              <a:ext cx="29299" cy="4699"/>
            </a:xfrm>
            <a:prstGeom prst="rect">
              <a:avLst/>
            </a:pr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9234" y="-950"/>
              <a:ext cx="3601" cy="13398"/>
            </a:xfrm>
            <a:prstGeom prst="rect">
              <a:avLst/>
            </a:pr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598" y="-2598"/>
              <a:ext cx="3601" cy="13398"/>
            </a:xfrm>
            <a:prstGeom prst="rect">
              <a:avLst/>
            </a:pr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6858000"/>
          </a:xfrm>
          <a:prstGeom prst="rect">
            <a:avLst/>
          </a:prstGeom>
        </p:spPr>
      </p:pic>
      <p:grpSp>
        <p:nvGrpSpPr>
          <p:cNvPr id="8" name="组合 7"/>
          <p:cNvGrpSpPr/>
          <p:nvPr userDrawn="1"/>
        </p:nvGrpSpPr>
        <p:grpSpPr>
          <a:xfrm>
            <a:off x="-1830705" y="1284605"/>
            <a:ext cx="7452360" cy="4547870"/>
            <a:chOff x="8335" y="1158"/>
            <a:chExt cx="10203" cy="6224"/>
          </a:xfrm>
        </p:grpSpPr>
        <p:sp>
          <p:nvSpPr>
            <p:cNvPr id="9" name="矩形 8"/>
            <p:cNvSpPr/>
            <p:nvPr/>
          </p:nvSpPr>
          <p:spPr>
            <a:xfrm>
              <a:off x="9488" y="1639"/>
              <a:ext cx="7898" cy="5155"/>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江城圆体 400W" panose="020B0500000000000000" charset="-122"/>
                <a:ea typeface="江城圆体 400W" panose="020B0500000000000000" charset="-122"/>
              </a:endParaRPr>
            </a:p>
          </p:txBody>
        </p:sp>
        <p:pic>
          <p:nvPicPr>
            <p:cNvPr id="10" name="camille" descr="Picture 5"/>
            <p:cNvPicPr>
              <a:picLocks noChangeAspect="1"/>
            </p:cNvPicPr>
            <p:nvPr/>
          </p:nvPicPr>
          <p:blipFill>
            <a:blip r:embed="rId4"/>
            <a:stretch>
              <a:fillRect/>
            </a:stretch>
          </p:blipFill>
          <p:spPr>
            <a:xfrm>
              <a:off x="8335" y="1158"/>
              <a:ext cx="10203" cy="6224"/>
            </a:xfrm>
            <a:prstGeom prst="rect">
              <a:avLst/>
            </a:prstGeom>
            <a:ln w="12700">
              <a:miter lim="400000"/>
              <a:headEnd/>
              <a:tailEnd/>
            </a:ln>
          </p:spPr>
        </p:pic>
      </p:grpSp>
      <p:sp>
        <p:nvSpPr>
          <p:cNvPr id="15" name="矩形 14"/>
          <p:cNvSpPr/>
          <p:nvPr userDrawn="1"/>
        </p:nvSpPr>
        <p:spPr>
          <a:xfrm>
            <a:off x="-2460625" y="0"/>
            <a:ext cx="2460625" cy="6619875"/>
          </a:xfrm>
          <a:prstGeom prst="rect">
            <a:avLst/>
          </a:pr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47.xml"/><Relationship Id="rId16" Type="http://schemas.openxmlformats.org/officeDocument/2006/relationships/tags" Target="../tags/tag46.xml"/><Relationship Id="rId15" Type="http://schemas.openxmlformats.org/officeDocument/2006/relationships/tags" Target="../tags/tag45.xml"/><Relationship Id="rId14" Type="http://schemas.openxmlformats.org/officeDocument/2006/relationships/tags" Target="../tags/tag44.xml"/><Relationship Id="rId13" Type="http://schemas.openxmlformats.org/officeDocument/2006/relationships/tags" Target="../tags/tag43.xml"/><Relationship Id="rId12" Type="http://schemas.openxmlformats.org/officeDocument/2006/relationships/tags" Target="../tags/tag4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image" Target="../media/image9.svg"/><Relationship Id="rId6" Type="http://schemas.openxmlformats.org/officeDocument/2006/relationships/image" Target="../media/image8.png"/><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image" Target="../media/image7.png"/><Relationship Id="rId2" Type="http://schemas.openxmlformats.org/officeDocument/2006/relationships/tags" Target="../tags/tag49.xml"/><Relationship Id="rId11" Type="http://schemas.openxmlformats.org/officeDocument/2006/relationships/slideLayout" Target="../slideLayouts/slideLayout1.xml"/><Relationship Id="rId10" Type="http://schemas.openxmlformats.org/officeDocument/2006/relationships/tags" Target="../tags/tag54.xml"/><Relationship Id="rId1" Type="http://schemas.openxmlformats.org/officeDocument/2006/relationships/tags" Target="../tags/tag48.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90.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tags" Target="../tags/tag89.xml"/><Relationship Id="rId1" Type="http://schemas.openxmlformats.org/officeDocument/2006/relationships/tags" Target="../tags/tag88.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tags" Target="../tags/tag9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5.xml"/><Relationship Id="rId1" Type="http://schemas.openxmlformats.org/officeDocument/2006/relationships/tags" Target="../tags/tag94.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tags" Target="../tags/tag99.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tags" Target="../tags/tag103.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tags" Target="../tags/tag107.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1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tags" Target="../tags/tag112.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image" Target="../media/image28.png"/><Relationship Id="rId3" Type="http://schemas.openxmlformats.org/officeDocument/2006/relationships/tags" Target="../tags/tag115.xml"/><Relationship Id="rId2" Type="http://schemas.openxmlformats.org/officeDocument/2006/relationships/image" Target="../media/image27.png"/><Relationship Id="rId1" Type="http://schemas.openxmlformats.org/officeDocument/2006/relationships/tags" Target="../tags/tag114.xml"/></Relationships>
</file>

<file path=ppt/slides/_rels/slide2.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image" Target="../media/image10.jpeg"/><Relationship Id="rId13" Type="http://schemas.openxmlformats.org/officeDocument/2006/relationships/slideLayout" Target="../slideLayouts/slideLayout2.xml"/><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tags" Target="../tags/tag5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9.xml"/><Relationship Id="rId1" Type="http://schemas.openxmlformats.org/officeDocument/2006/relationships/tags" Target="../tags/tag118.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tags" Target="../tags/tag120.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124.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tags" Target="../tags/tag1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7.xml"/><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8.xml"/><Relationship Id="rId1" Type="http://schemas.openxmlformats.org/officeDocument/2006/relationships/tags" Target="../tags/tag77.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81.xml"/><Relationship Id="rId3" Type="http://schemas.openxmlformats.org/officeDocument/2006/relationships/image" Target="../media/image11.png"/><Relationship Id="rId2" Type="http://schemas.openxmlformats.org/officeDocument/2006/relationships/tags" Target="../tags/tag80.xml"/><Relationship Id="rId1" Type="http://schemas.openxmlformats.org/officeDocument/2006/relationships/tags" Target="../tags/tag79.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84.xml"/><Relationship Id="rId3" Type="http://schemas.openxmlformats.org/officeDocument/2006/relationships/image" Target="../media/image12.png"/><Relationship Id="rId2" Type="http://schemas.openxmlformats.org/officeDocument/2006/relationships/tags" Target="../tags/tag83.xml"/><Relationship Id="rId1" Type="http://schemas.openxmlformats.org/officeDocument/2006/relationships/tags" Target="../tags/tag82.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87.xml"/><Relationship Id="rId3" Type="http://schemas.openxmlformats.org/officeDocument/2006/relationships/image" Target="../media/image13.png"/><Relationship Id="rId2" Type="http://schemas.openxmlformats.org/officeDocument/2006/relationships/tags" Target="../tags/tag86.xml"/><Relationship Id="rId1" Type="http://schemas.openxmlformats.org/officeDocument/2006/relationships/tags" Target="../tags/tag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59524" y="1493189"/>
            <a:ext cx="11217128" cy="2159000"/>
            <a:chOff x="2579" y="2743"/>
            <a:chExt cx="12879" cy="3400"/>
          </a:xfrm>
        </p:grpSpPr>
        <p:sp>
          <p:nvSpPr>
            <p:cNvPr id="48" name="文本框 47"/>
            <p:cNvSpPr txBox="1"/>
            <p:nvPr/>
          </p:nvSpPr>
          <p:spPr>
            <a:xfrm>
              <a:off x="2801" y="2743"/>
              <a:ext cx="9303" cy="2470"/>
            </a:xfrm>
            <a:prstGeom prst="rect">
              <a:avLst/>
            </a:prstGeom>
            <a:noFill/>
          </p:spPr>
          <p:txBody>
            <a:bodyPr wrap="square" rtlCol="0">
              <a:spAutoFit/>
            </a:bodyPr>
            <a:lstStyle/>
            <a:p>
              <a:pPr algn="l"/>
              <a:r>
                <a:rPr lang="en-US" sz="9600" dirty="0">
                  <a:ln>
                    <a:solidFill>
                      <a:schemeClr val="accent6">
                        <a:lumMod val="20000"/>
                        <a:lumOff val="80000"/>
                      </a:schemeClr>
                    </a:solidFill>
                  </a:ln>
                  <a:solidFill>
                    <a:schemeClr val="bg1"/>
                  </a:solidFill>
                  <a:latin typeface="江城圆体 400W" panose="020B0500000000000000" charset="-122"/>
                  <a:ea typeface="江城圆体 400W" panose="020B0500000000000000" charset="-122"/>
                </a:rPr>
                <a:t>Reporting</a:t>
              </a:r>
              <a:endParaRPr lang="en-US" altLang="zh-CN" sz="9600" dirty="0">
                <a:ln>
                  <a:solidFill>
                    <a:schemeClr val="accent6">
                      <a:lumMod val="20000"/>
                      <a:lumOff val="80000"/>
                    </a:schemeClr>
                  </a:solidFill>
                </a:ln>
                <a:solidFill>
                  <a:schemeClr val="bg1"/>
                </a:solidFill>
                <a:latin typeface="江城圆体 400W" panose="020B0500000000000000" charset="-122"/>
                <a:ea typeface="江城圆体 400W" panose="020B0500000000000000" charset="-122"/>
              </a:endParaRPr>
            </a:p>
          </p:txBody>
        </p:sp>
        <p:sp>
          <p:nvSpPr>
            <p:cNvPr id="17" name="矩形 16"/>
            <p:cNvSpPr/>
            <p:nvPr>
              <p:custDataLst>
                <p:tags r:id="rId1"/>
              </p:custDataLst>
            </p:nvPr>
          </p:nvSpPr>
          <p:spPr>
            <a:xfrm>
              <a:off x="2579" y="4189"/>
              <a:ext cx="12879" cy="1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7200" dirty="0">
                  <a:solidFill>
                    <a:schemeClr val="accent6"/>
                  </a:solidFill>
                  <a:latin typeface="优设标题黑" panose="00000500000000000000" charset="-122"/>
                  <a:ea typeface="优设标题黑" panose="00000500000000000000" charset="-122"/>
                  <a:cs typeface="汉仪大宋简" panose="02010600000101010101" charset="-122"/>
                </a:rPr>
                <a:t>QS</a:t>
              </a:r>
              <a:r>
                <a:rPr lang="zh-CN" altLang="en-US" sz="7200" dirty="0">
                  <a:solidFill>
                    <a:schemeClr val="accent6"/>
                  </a:solidFill>
                  <a:latin typeface="优设标题黑" panose="00000500000000000000" charset="-122"/>
                  <a:ea typeface="优设标题黑" panose="00000500000000000000" charset="-122"/>
                  <a:cs typeface="汉仪大宋简" panose="02010600000101010101" charset="-122"/>
                </a:rPr>
                <a:t>数据金融</a:t>
              </a:r>
              <a:endParaRPr lang="en-US" altLang="zh-CN" sz="7200" dirty="0">
                <a:solidFill>
                  <a:schemeClr val="accent6"/>
                </a:solidFill>
                <a:latin typeface="优设标题黑" panose="00000500000000000000" charset="-122"/>
                <a:ea typeface="优设标题黑" panose="00000500000000000000" charset="-122"/>
                <a:cs typeface="汉仪大宋简" panose="02010600000101010101" charset="-122"/>
              </a:endParaRPr>
            </a:p>
            <a:p>
              <a:pPr algn="l"/>
              <a:r>
                <a:rPr lang="en-US" altLang="zh-CN" sz="6000" dirty="0">
                  <a:solidFill>
                    <a:schemeClr val="accent6"/>
                  </a:solidFill>
                  <a:latin typeface="优设标题黑" panose="00000500000000000000" charset="-122"/>
                  <a:ea typeface="优设标题黑" panose="00000500000000000000" charset="-122"/>
                  <a:cs typeface="汉仪大宋简" panose="02010600000101010101" charset="-122"/>
                </a:rPr>
                <a:t>——</a:t>
              </a:r>
              <a:r>
                <a:rPr lang="zh-CN" altLang="en-US" sz="6000" dirty="0">
                  <a:solidFill>
                    <a:schemeClr val="accent6"/>
                  </a:solidFill>
                  <a:latin typeface="优设标题黑" panose="00000500000000000000" charset="-122"/>
                  <a:ea typeface="优设标题黑" panose="00000500000000000000" charset="-122"/>
                  <a:cs typeface="汉仪大宋简" panose="02010600000101010101" charset="-122"/>
                </a:rPr>
                <a:t>基于聚宽平台的量化金融模型</a:t>
              </a:r>
              <a:endParaRPr lang="zh-CN" altLang="en-US" sz="6000" dirty="0">
                <a:solidFill>
                  <a:schemeClr val="accent6"/>
                </a:solidFill>
                <a:effectLst/>
                <a:latin typeface="优设标题黑" panose="00000500000000000000" charset="-122"/>
                <a:ea typeface="优设标题黑" panose="00000500000000000000" charset="-122"/>
                <a:cs typeface="汉仪大宋简" panose="02010600000101010101" charset="-122"/>
              </a:endParaRPr>
            </a:p>
          </p:txBody>
        </p:sp>
        <p:cxnSp>
          <p:nvCxnSpPr>
            <p:cNvPr id="3" name="直接连接符 2"/>
            <p:cNvCxnSpPr/>
            <p:nvPr/>
          </p:nvCxnSpPr>
          <p:spPr>
            <a:xfrm>
              <a:off x="2596" y="6115"/>
              <a:ext cx="5975" cy="0"/>
            </a:xfrm>
            <a:prstGeom prst="line">
              <a:avLst/>
            </a:prstGeom>
            <a:ln>
              <a:gradFill>
                <a:gsLst>
                  <a:gs pos="0">
                    <a:schemeClr val="accent6">
                      <a:lumMod val="20000"/>
                      <a:lumOff val="80000"/>
                    </a:schemeClr>
                  </a:gs>
                  <a:gs pos="100000">
                    <a:schemeClr val="accent6"/>
                  </a:gs>
                </a:gsLst>
                <a:lin ang="10800000" scaled="1"/>
              </a:gra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8920362" y="331301"/>
            <a:ext cx="2856865" cy="922020"/>
          </a:xfrm>
          <a:prstGeom prst="rect">
            <a:avLst/>
          </a:prstGeom>
        </p:spPr>
      </p:pic>
      <p:grpSp>
        <p:nvGrpSpPr>
          <p:cNvPr id="25" name="组合 24"/>
          <p:cNvGrpSpPr/>
          <p:nvPr/>
        </p:nvGrpSpPr>
        <p:grpSpPr>
          <a:xfrm>
            <a:off x="1452245" y="5453380"/>
            <a:ext cx="9051551" cy="887319"/>
            <a:chOff x="1452245" y="5453380"/>
            <a:chExt cx="9051551" cy="887319"/>
          </a:xfrm>
        </p:grpSpPr>
        <p:grpSp>
          <p:nvGrpSpPr>
            <p:cNvPr id="26" name="组合 25"/>
            <p:cNvGrpSpPr/>
            <p:nvPr/>
          </p:nvGrpSpPr>
          <p:grpSpPr>
            <a:xfrm>
              <a:off x="1452245" y="5453380"/>
              <a:ext cx="2502535" cy="508000"/>
              <a:chOff x="1071" y="8586"/>
              <a:chExt cx="3941" cy="800"/>
            </a:xfrm>
          </p:grpSpPr>
          <p:sp>
            <p:nvSpPr>
              <p:cNvPr id="28" name="圆角矩形 27"/>
              <p:cNvSpPr/>
              <p:nvPr>
                <p:custDataLst>
                  <p:tags r:id="rId4"/>
                </p:custDataLst>
              </p:nvPr>
            </p:nvSpPr>
            <p:spPr>
              <a:xfrm>
                <a:off x="1245" y="8659"/>
                <a:ext cx="3767" cy="654"/>
              </a:xfrm>
              <a:prstGeom prst="roundRect">
                <a:avLst>
                  <a:gd name="adj" fmla="val 50000"/>
                </a:avLst>
              </a:prstGeom>
              <a:solidFill>
                <a:schemeClr val="bg1"/>
              </a:solidFill>
              <a:ln w="38100">
                <a:solidFill>
                  <a:schemeClr val="bg1"/>
                </a:solidFill>
              </a:ln>
              <a:effectLst>
                <a:outerShdw blurRad="127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rPr>
                  <a:t>  ：</a:t>
                </a:r>
                <a:endParaRPr lang="zh-CN" altLang="en-US" dirty="0">
                  <a:solidFill>
                    <a:schemeClr val="lt1"/>
                  </a:solidFill>
                </a:endParaRPr>
              </a:p>
            </p:txBody>
          </p:sp>
          <p:grpSp>
            <p:nvGrpSpPr>
              <p:cNvPr id="29" name="组合 28"/>
              <p:cNvGrpSpPr/>
              <p:nvPr/>
            </p:nvGrpSpPr>
            <p:grpSpPr>
              <a:xfrm>
                <a:off x="1071" y="8586"/>
                <a:ext cx="800" cy="800"/>
                <a:chOff x="1071" y="8586"/>
                <a:chExt cx="800" cy="800"/>
              </a:xfrm>
            </p:grpSpPr>
            <p:sp>
              <p:nvSpPr>
                <p:cNvPr id="31" name="圆角矩形 30"/>
                <p:cNvSpPr/>
                <p:nvPr>
                  <p:custDataLst>
                    <p:tags r:id="rId5"/>
                  </p:custDataLst>
                </p:nvPr>
              </p:nvSpPr>
              <p:spPr>
                <a:xfrm>
                  <a:off x="1071" y="8586"/>
                  <a:ext cx="800" cy="800"/>
                </a:xfrm>
                <a:prstGeom prst="roundRect">
                  <a:avLst>
                    <a:gd name="adj" fmla="val 50000"/>
                  </a:avLst>
                </a:prstGeom>
                <a:solidFill>
                  <a:schemeClr val="accent6">
                    <a:lumMod val="20000"/>
                    <a:lumOff val="80000"/>
                  </a:schemeClr>
                </a:solidFill>
                <a:ln w="25400">
                  <a:solidFill>
                    <a:schemeClr val="bg1"/>
                  </a:solidFill>
                </a:ln>
                <a:effectLst>
                  <a:outerShdw blurRad="127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endParaRPr>
                </a:p>
              </p:txBody>
            </p:sp>
            <p:pic>
              <p:nvPicPr>
                <p:cNvPr id="32" name="图片 5" descr="人"/>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45" y="8760"/>
                  <a:ext cx="452" cy="452"/>
                </a:xfrm>
                <a:prstGeom prst="rect">
                  <a:avLst/>
                </a:prstGeom>
              </p:spPr>
            </p:pic>
          </p:grpSp>
          <p:sp>
            <p:nvSpPr>
              <p:cNvPr id="30" name="文本框 29"/>
              <p:cNvSpPr txBox="1"/>
              <p:nvPr/>
            </p:nvSpPr>
            <p:spPr>
              <a:xfrm>
                <a:off x="1859" y="8672"/>
                <a:ext cx="1604" cy="628"/>
              </a:xfrm>
              <a:prstGeom prst="rect">
                <a:avLst/>
              </a:prstGeom>
              <a:noFill/>
            </p:spPr>
            <p:txBody>
              <a:bodyPr wrap="square" rtlCol="0">
                <a:spAutoFit/>
              </a:bodyPr>
              <a:lstStyle/>
              <a:p>
                <a:pPr algn="ctr"/>
                <a:r>
                  <a:rPr lang="zh-CN" altLang="en-US" sz="2000" dirty="0">
                    <a:solidFill>
                      <a:schemeClr val="accent6"/>
                    </a:solidFill>
                    <a:latin typeface="江城圆体 400W" panose="020B0500000000000000" charset="-122"/>
                    <a:ea typeface="江城圆体 400W" panose="020B0500000000000000" charset="-122"/>
                    <a:cs typeface="江城圆体 400W" panose="020B0500000000000000" charset="-122"/>
                    <a:sym typeface="+mn-lt"/>
                  </a:rPr>
                  <a:t>汇报人</a:t>
                </a:r>
                <a:endParaRPr lang="zh-CN" altLang="en-US" sz="2000" dirty="0">
                  <a:solidFill>
                    <a:schemeClr val="accent6"/>
                  </a:solidFill>
                  <a:latin typeface="江城圆体 400W" panose="020B0500000000000000" charset="-122"/>
                  <a:ea typeface="江城圆体 400W" panose="020B0500000000000000" charset="-122"/>
                  <a:cs typeface="江城圆体 400W" panose="020B0500000000000000" charset="-122"/>
                  <a:sym typeface="+mn-lt"/>
                </a:endParaRPr>
              </a:p>
            </p:txBody>
          </p:sp>
        </p:grpSp>
        <p:sp>
          <p:nvSpPr>
            <p:cNvPr id="27" name="文本框 26"/>
            <p:cNvSpPr txBox="1"/>
            <p:nvPr>
              <p:custDataLst>
                <p:tags r:id="rId8"/>
              </p:custDataLst>
            </p:nvPr>
          </p:nvSpPr>
          <p:spPr>
            <a:xfrm>
              <a:off x="2869565" y="5476547"/>
              <a:ext cx="1370965" cy="461665"/>
            </a:xfrm>
            <a:prstGeom prst="rect">
              <a:avLst/>
            </a:prstGeom>
            <a:noFill/>
          </p:spPr>
          <p:txBody>
            <a:bodyPr wrap="square" rtlCol="0">
              <a:spAutoFit/>
            </a:bodyPr>
            <a:lstStyle/>
            <a:p>
              <a:pPr algn="l"/>
              <a:r>
                <a:rPr lang="zh-CN" altLang="en-US" sz="2400" dirty="0">
                  <a:solidFill>
                    <a:schemeClr val="tx1">
                      <a:lumMod val="75000"/>
                      <a:lumOff val="25000"/>
                    </a:schemeClr>
                  </a:solidFill>
                  <a:latin typeface="优设标题黑" panose="00000500000000000000" charset="-122"/>
                  <a:ea typeface="优设标题黑" panose="00000500000000000000" charset="-122"/>
                </a:rPr>
                <a:t>厉帅</a:t>
              </a:r>
              <a:endParaRPr lang="zh-CN" sz="2400" dirty="0">
                <a:solidFill>
                  <a:schemeClr val="tx1">
                    <a:lumMod val="75000"/>
                    <a:lumOff val="25000"/>
                  </a:schemeClr>
                </a:solidFill>
                <a:latin typeface="优设标题黑" panose="00000500000000000000" charset="-122"/>
                <a:ea typeface="优设标题黑" panose="00000500000000000000" charset="-122"/>
              </a:endParaRPr>
            </a:p>
          </p:txBody>
        </p:sp>
        <p:sp>
          <p:nvSpPr>
            <p:cNvPr id="6" name="文本框 5"/>
            <p:cNvSpPr txBox="1"/>
            <p:nvPr>
              <p:custDataLst>
                <p:tags r:id="rId9"/>
              </p:custDataLst>
            </p:nvPr>
          </p:nvSpPr>
          <p:spPr>
            <a:xfrm>
              <a:off x="6145543" y="5509702"/>
              <a:ext cx="4358253" cy="830997"/>
            </a:xfrm>
            <a:prstGeom prst="rect">
              <a:avLst/>
            </a:prstGeom>
            <a:noFill/>
          </p:spPr>
          <p:txBody>
            <a:bodyPr wrap="square" rtlCol="0">
              <a:spAutoFit/>
            </a:bodyPr>
            <a:lstStyle/>
            <a:p>
              <a:pPr algn="l"/>
              <a:r>
                <a:rPr lang="zh-CN" altLang="en-US" sz="2400" dirty="0">
                  <a:solidFill>
                    <a:schemeClr val="tx1">
                      <a:lumMod val="75000"/>
                      <a:lumOff val="25000"/>
                    </a:schemeClr>
                  </a:solidFill>
                  <a:latin typeface="优设标题黑" panose="00000500000000000000" charset="-122"/>
                  <a:ea typeface="优设标题黑" panose="00000500000000000000" charset="-122"/>
                </a:rPr>
                <a:t>项目成员： 厉帅  李嘉烨</a:t>
              </a:r>
              <a:br>
                <a:rPr lang="en-US" altLang="zh-CN" sz="2400" dirty="0">
                  <a:solidFill>
                    <a:schemeClr val="tx1">
                      <a:lumMod val="75000"/>
                      <a:lumOff val="25000"/>
                    </a:schemeClr>
                  </a:solidFill>
                  <a:latin typeface="优设标题黑" panose="00000500000000000000" charset="-122"/>
                  <a:ea typeface="优设标题黑" panose="00000500000000000000" charset="-122"/>
                </a:rPr>
              </a:br>
              <a:r>
                <a:rPr lang="en-US" altLang="zh-CN" sz="2400" dirty="0">
                  <a:solidFill>
                    <a:schemeClr val="tx1">
                      <a:lumMod val="75000"/>
                      <a:lumOff val="25000"/>
                    </a:schemeClr>
                  </a:solidFill>
                  <a:latin typeface="优设标题黑" panose="00000500000000000000" charset="-122"/>
                  <a:ea typeface="优设标题黑" panose="00000500000000000000" charset="-122"/>
                </a:rPr>
                <a:t>	</a:t>
              </a:r>
              <a:r>
                <a:rPr lang="zh-CN" altLang="en-US" sz="2400" dirty="0">
                  <a:solidFill>
                    <a:schemeClr val="tx1">
                      <a:lumMod val="75000"/>
                      <a:lumOff val="25000"/>
                    </a:schemeClr>
                  </a:solidFill>
                  <a:latin typeface="优设标题黑" panose="00000500000000000000" charset="-122"/>
                  <a:ea typeface="优设标题黑" panose="00000500000000000000" charset="-122"/>
                </a:rPr>
                <a:t>    曲正博  陈灏</a:t>
              </a:r>
              <a:r>
                <a:rPr lang="en-US" altLang="zh-CN" sz="2400" dirty="0">
                  <a:solidFill>
                    <a:schemeClr val="tx1">
                      <a:lumMod val="75000"/>
                      <a:lumOff val="25000"/>
                    </a:schemeClr>
                  </a:solidFill>
                  <a:latin typeface="优设标题黑" panose="00000500000000000000" charset="-122"/>
                  <a:ea typeface="优设标题黑" panose="00000500000000000000" charset="-122"/>
                </a:rPr>
                <a:t>	</a:t>
              </a:r>
              <a:endParaRPr lang="zh-CN" sz="2400" dirty="0">
                <a:solidFill>
                  <a:schemeClr val="tx1">
                    <a:lumMod val="75000"/>
                    <a:lumOff val="25000"/>
                  </a:schemeClr>
                </a:solidFill>
                <a:latin typeface="优设标题黑" panose="00000500000000000000" charset="-122"/>
                <a:ea typeface="优设标题黑" panose="00000500000000000000" charset="-122"/>
              </a:endParaRPr>
            </a:p>
          </p:txBody>
        </p:sp>
      </p:grpSp>
    </p:spTree>
    <p:custDataLst>
      <p:tags r:id="rId10"/>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8545922" y="350252"/>
            <a:ext cx="3470067" cy="5632311"/>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在股票池中选取最小的</a:t>
            </a:r>
            <a:r>
              <a:rPr lang="en-US" altLang="zh-CN" sz="3600" dirty="0">
                <a:solidFill>
                  <a:srgbClr val="FF0000"/>
                </a:solidFill>
                <a:latin typeface="优设标题黑" panose="00000500000000000000" charset="-122"/>
                <a:ea typeface="优设标题黑" panose="00000500000000000000" charset="-122"/>
              </a:rPr>
              <a:t>1000</a:t>
            </a:r>
            <a:r>
              <a:rPr lang="zh-CN" altLang="en-US" sz="3600" dirty="0">
                <a:solidFill>
                  <a:srgbClr val="FF0000"/>
                </a:solidFill>
                <a:latin typeface="优设标题黑" panose="00000500000000000000" charset="-122"/>
                <a:ea typeface="优设标题黑" panose="00000500000000000000" charset="-122"/>
              </a:rPr>
              <a:t>股</a:t>
            </a:r>
            <a:r>
              <a:rPr lang="zh-CN" altLang="en-US" sz="3600" dirty="0">
                <a:solidFill>
                  <a:schemeClr val="tx1">
                    <a:lumMod val="75000"/>
                    <a:lumOff val="25000"/>
                  </a:schemeClr>
                </a:solidFill>
                <a:latin typeface="优设标题黑" panose="00000500000000000000" charset="-122"/>
                <a:ea typeface="优设标题黑" panose="00000500000000000000" charset="-122"/>
              </a:rPr>
              <a:t>为最基础的股票池。</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使用前面的标签，直接过滤</a:t>
            </a:r>
            <a:r>
              <a:rPr lang="en-US" altLang="zh-CN" sz="3600" dirty="0">
                <a:solidFill>
                  <a:srgbClr val="FF0000"/>
                </a:solidFill>
                <a:latin typeface="优设标题黑" panose="00000500000000000000" charset="-122"/>
                <a:ea typeface="优设标题黑" panose="00000500000000000000" charset="-122"/>
              </a:rPr>
              <a:t>ST</a:t>
            </a:r>
            <a:r>
              <a:rPr lang="zh-CN" altLang="en-US" sz="3600" dirty="0">
                <a:solidFill>
                  <a:srgbClr val="FF0000"/>
                </a:solidFill>
                <a:latin typeface="优设标题黑" panose="00000500000000000000" charset="-122"/>
                <a:ea typeface="优设标题黑" panose="00000500000000000000" charset="-122"/>
              </a:rPr>
              <a:t>、停牌、当日涨停、次新股、昨日涨幅过高、卖出后天数不够</a:t>
            </a:r>
            <a:r>
              <a:rPr lang="zh-CN" altLang="en-US" sz="3600" dirty="0">
                <a:solidFill>
                  <a:schemeClr val="tx1">
                    <a:lumMod val="75000"/>
                    <a:lumOff val="25000"/>
                  </a:schemeClr>
                </a:solidFill>
                <a:latin typeface="优设标题黑" panose="00000500000000000000" charset="-122"/>
                <a:ea typeface="优设标题黑" panose="00000500000000000000" charset="-122"/>
              </a:rPr>
              <a:t>等股票</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sp>
        <p:nvSpPr>
          <p:cNvPr id="3" name="文本框 2"/>
          <p:cNvSpPr txBox="1"/>
          <p:nvPr>
            <p:custDataLst>
              <p:tags r:id="rId2"/>
            </p:custDataLst>
          </p:nvPr>
        </p:nvSpPr>
        <p:spPr>
          <a:xfrm>
            <a:off x="915756" y="119866"/>
            <a:ext cx="3720637" cy="769441"/>
          </a:xfrm>
          <a:prstGeom prst="rect">
            <a:avLst/>
          </a:prstGeom>
          <a:noFill/>
        </p:spPr>
        <p:txBody>
          <a:bodyPr wrap="square" rtlCol="0">
            <a:spAutoFit/>
          </a:bodyPr>
          <a:lstStyle/>
          <a:p>
            <a:pPr algn="l"/>
            <a:r>
              <a:rPr lang="zh-CN" altLang="en-US" sz="4400" b="1" dirty="0">
                <a:solidFill>
                  <a:schemeClr val="tx1">
                    <a:lumMod val="75000"/>
                    <a:lumOff val="25000"/>
                  </a:schemeClr>
                </a:solidFill>
                <a:latin typeface="优设标题黑" panose="00000500000000000000" charset="-122"/>
                <a:ea typeface="优设标题黑" panose="00000500000000000000" charset="-122"/>
              </a:rPr>
              <a:t>数据清洗</a:t>
            </a:r>
            <a:r>
              <a:rPr lang="en-US" altLang="zh-CN" sz="4400" b="1" dirty="0">
                <a:solidFill>
                  <a:schemeClr val="tx1">
                    <a:lumMod val="75000"/>
                    <a:lumOff val="25000"/>
                  </a:schemeClr>
                </a:solidFill>
                <a:latin typeface="优设标题黑" panose="00000500000000000000" charset="-122"/>
                <a:ea typeface="优设标题黑" panose="00000500000000000000" charset="-122"/>
              </a:rPr>
              <a:t>(4)</a:t>
            </a:r>
            <a:endParaRPr lang="en-US" altLang="zh-CN" sz="4400" b="1" dirty="0">
              <a:solidFill>
                <a:schemeClr val="tx1">
                  <a:lumMod val="75000"/>
                  <a:lumOff val="25000"/>
                </a:schemeClr>
              </a:solidFill>
              <a:latin typeface="优设标题黑" panose="00000500000000000000" charset="-122"/>
              <a:ea typeface="优设标题黑" panose="00000500000000000000"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16" y="708339"/>
            <a:ext cx="7772400" cy="4916138"/>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24477"/>
            <a:ext cx="7035800" cy="95250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915756" y="119866"/>
            <a:ext cx="3720637" cy="769441"/>
          </a:xfrm>
          <a:prstGeom prst="rect">
            <a:avLst/>
          </a:prstGeom>
          <a:noFill/>
        </p:spPr>
        <p:txBody>
          <a:bodyPr wrap="square" rtlCol="0">
            <a:spAutoFit/>
          </a:bodyPr>
          <a:lstStyle/>
          <a:p>
            <a:pPr algn="l"/>
            <a:r>
              <a:rPr lang="zh-CN" altLang="en-US" sz="4400" b="1" dirty="0">
                <a:solidFill>
                  <a:schemeClr val="tx1">
                    <a:lumMod val="75000"/>
                    <a:lumOff val="25000"/>
                  </a:schemeClr>
                </a:solidFill>
                <a:latin typeface="优设标题黑" panose="00000500000000000000" charset="-122"/>
                <a:ea typeface="优设标题黑" panose="00000500000000000000" charset="-122"/>
              </a:rPr>
              <a:t>数据清洗</a:t>
            </a:r>
            <a:r>
              <a:rPr lang="en-US" altLang="zh-CN" sz="4400" b="1" dirty="0">
                <a:solidFill>
                  <a:schemeClr val="tx1">
                    <a:lumMod val="75000"/>
                    <a:lumOff val="25000"/>
                  </a:schemeClr>
                </a:solidFill>
                <a:latin typeface="优设标题黑" panose="00000500000000000000" charset="-122"/>
                <a:ea typeface="优设标题黑" panose="00000500000000000000" charset="-122"/>
              </a:rPr>
              <a:t>(5)</a:t>
            </a:r>
            <a:endParaRPr lang="en-US" altLang="zh-CN" sz="4400" b="1" dirty="0">
              <a:solidFill>
                <a:schemeClr val="tx1">
                  <a:lumMod val="75000"/>
                  <a:lumOff val="25000"/>
                </a:schemeClr>
              </a:solidFill>
              <a:latin typeface="优设标题黑" panose="00000500000000000000" charset="-122"/>
              <a:ea typeface="优设标题黑" panose="00000500000000000000"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7736"/>
            <a:ext cx="11835685" cy="2475963"/>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4808" y="1056563"/>
            <a:ext cx="4360877" cy="2758308"/>
          </a:xfrm>
          <a:prstGeom prst="rect">
            <a:avLst/>
          </a:prstGeom>
        </p:spPr>
      </p:pic>
      <p:sp>
        <p:nvSpPr>
          <p:cNvPr id="4" name="文本框 3"/>
          <p:cNvSpPr txBox="1"/>
          <p:nvPr>
            <p:custDataLst>
              <p:tags r:id="rId4"/>
            </p:custDataLst>
          </p:nvPr>
        </p:nvSpPr>
        <p:spPr>
          <a:xfrm>
            <a:off x="627155" y="4459935"/>
            <a:ext cx="8577330" cy="1200329"/>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经过数据清洗之后，我们选择的基础股票池就是这一份</a:t>
            </a:r>
            <a:r>
              <a:rPr lang="en-US" altLang="zh-CN" sz="3600" dirty="0" err="1">
                <a:solidFill>
                  <a:srgbClr val="FF0000"/>
                </a:solidFill>
                <a:latin typeface="优设标题黑" panose="00000500000000000000" charset="-122"/>
                <a:ea typeface="优设标题黑" panose="00000500000000000000" charset="-122"/>
              </a:rPr>
              <a:t>stock_list</a:t>
            </a:r>
            <a:r>
              <a:rPr lang="zh-CN" altLang="en-US" sz="3600" dirty="0">
                <a:solidFill>
                  <a:srgbClr val="FF0000"/>
                </a:solidFill>
                <a:latin typeface="优设标题黑" panose="00000500000000000000" charset="-122"/>
                <a:ea typeface="优设标题黑" panose="00000500000000000000" charset="-122"/>
              </a:rPr>
              <a:t>列表</a:t>
            </a:r>
            <a:r>
              <a:rPr lang="zh-CN" altLang="en-US" sz="3600" dirty="0">
                <a:solidFill>
                  <a:schemeClr val="tx1">
                    <a:lumMod val="75000"/>
                    <a:lumOff val="25000"/>
                  </a:schemeClr>
                </a:solidFill>
                <a:latin typeface="优设标题黑" panose="00000500000000000000" charset="-122"/>
                <a:ea typeface="优设标题黑" panose="00000500000000000000" charset="-122"/>
              </a:rPr>
              <a:t>中的股票集合</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5678805" y="1606550"/>
            <a:ext cx="7117715" cy="2526030"/>
            <a:chOff x="8943" y="3075"/>
            <a:chExt cx="11209" cy="3978"/>
          </a:xfrm>
        </p:grpSpPr>
        <p:sp>
          <p:nvSpPr>
            <p:cNvPr id="48" name="文本框 47"/>
            <p:cNvSpPr txBox="1"/>
            <p:nvPr/>
          </p:nvSpPr>
          <p:spPr>
            <a:xfrm>
              <a:off x="8943" y="3075"/>
              <a:ext cx="9303" cy="2931"/>
            </a:xfrm>
            <a:prstGeom prst="rect">
              <a:avLst/>
            </a:prstGeom>
            <a:noFill/>
          </p:spPr>
          <p:txBody>
            <a:bodyPr wrap="square" rtlCol="0">
              <a:spAutoFit/>
            </a:bodyPr>
            <a:lstStyle/>
            <a:p>
              <a:pPr algn="r"/>
              <a:r>
                <a:rPr lang="en-US" sz="11500">
                  <a:ln>
                    <a:solidFill>
                      <a:schemeClr val="accent6">
                        <a:lumMod val="20000"/>
                        <a:lumOff val="80000"/>
                      </a:schemeClr>
                    </a:solidFill>
                  </a:ln>
                  <a:solidFill>
                    <a:schemeClr val="bg1"/>
                  </a:solidFill>
                  <a:latin typeface="江城圆体 400W" panose="020B0500000000000000" charset="-122"/>
                  <a:ea typeface="江城圆体 400W" panose="020B0500000000000000" charset="-122"/>
                </a:rPr>
                <a:t>03</a:t>
              </a:r>
              <a:endParaRPr lang="en-US" altLang="zh-CN" sz="11500">
                <a:ln>
                  <a:solidFill>
                    <a:schemeClr val="accent6">
                      <a:lumMod val="20000"/>
                      <a:lumOff val="80000"/>
                    </a:schemeClr>
                  </a:solidFill>
                </a:ln>
                <a:solidFill>
                  <a:schemeClr val="bg1"/>
                </a:solidFill>
                <a:latin typeface="江城圆体 400W" panose="020B0500000000000000" charset="-122"/>
                <a:ea typeface="江城圆体 400W" panose="020B0500000000000000" charset="-122"/>
              </a:endParaRPr>
            </a:p>
          </p:txBody>
        </p:sp>
        <p:sp>
          <p:nvSpPr>
            <p:cNvPr id="17" name="矩形 16"/>
            <p:cNvSpPr/>
            <p:nvPr>
              <p:custDataLst>
                <p:tags r:id="rId1"/>
              </p:custDataLst>
            </p:nvPr>
          </p:nvSpPr>
          <p:spPr>
            <a:xfrm>
              <a:off x="11059" y="3991"/>
              <a:ext cx="9093" cy="1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solidFill>
                    <a:schemeClr val="tx1">
                      <a:lumMod val="75000"/>
                      <a:lumOff val="25000"/>
                    </a:schemeClr>
                  </a:solidFill>
                  <a:effectLst/>
                  <a:latin typeface="优设标题黑" panose="00000500000000000000" charset="-122"/>
                  <a:ea typeface="优设标题黑" panose="00000500000000000000" charset="-122"/>
                  <a:sym typeface="+mn-ea"/>
                </a:rPr>
                <a:t>代码展示</a:t>
              </a:r>
              <a:endParaRPr lang="en-US" altLang="zh-CN" sz="6000" dirty="0">
                <a:solidFill>
                  <a:schemeClr val="tx1">
                    <a:lumMod val="75000"/>
                    <a:lumOff val="25000"/>
                  </a:schemeClr>
                </a:solidFill>
                <a:effectLst/>
                <a:latin typeface="优设标题黑" panose="00000500000000000000" charset="-122"/>
                <a:ea typeface="优设标题黑" panose="00000500000000000000" charset="-122"/>
                <a:sym typeface="+mn-ea"/>
              </a:endParaRPr>
            </a:p>
            <a:p>
              <a:pPr algn="ctr"/>
              <a:r>
                <a:rPr lang="zh-CN" altLang="en-US" sz="6000" dirty="0">
                  <a:solidFill>
                    <a:schemeClr val="tx1">
                      <a:lumMod val="75000"/>
                      <a:lumOff val="25000"/>
                    </a:schemeClr>
                  </a:solidFill>
                  <a:effectLst/>
                  <a:latin typeface="优设标题黑" panose="00000500000000000000" charset="-122"/>
                  <a:ea typeface="优设标题黑" panose="00000500000000000000" charset="-122"/>
                  <a:sym typeface="+mn-ea"/>
                </a:rPr>
                <a:t>和算法解读</a:t>
              </a:r>
              <a:endParaRPr lang="zh-CN" altLang="en-US" sz="6000" dirty="0">
                <a:solidFill>
                  <a:schemeClr val="tx1">
                    <a:lumMod val="75000"/>
                    <a:lumOff val="25000"/>
                  </a:schemeClr>
                </a:solidFill>
                <a:effectLst/>
                <a:latin typeface="优设标题黑" panose="00000500000000000000" charset="-122"/>
                <a:ea typeface="优设标题黑" panose="00000500000000000000" charset="-122"/>
                <a:sym typeface="+mn-ea"/>
              </a:endParaRPr>
            </a:p>
          </p:txBody>
        </p:sp>
        <p:cxnSp>
          <p:nvCxnSpPr>
            <p:cNvPr id="3" name="直接连接符 2"/>
            <p:cNvCxnSpPr/>
            <p:nvPr/>
          </p:nvCxnSpPr>
          <p:spPr>
            <a:xfrm>
              <a:off x="12271" y="7053"/>
              <a:ext cx="5975" cy="0"/>
            </a:xfrm>
            <a:prstGeom prst="line">
              <a:avLst/>
            </a:prstGeom>
            <a:ln>
              <a:gradFill>
                <a:gsLst>
                  <a:gs pos="0">
                    <a:schemeClr val="accent6">
                      <a:lumMod val="20000"/>
                      <a:lumOff val="80000"/>
                    </a:schemeClr>
                  </a:gs>
                  <a:gs pos="100000">
                    <a:schemeClr val="accent6"/>
                  </a:gs>
                </a:gsLst>
                <a:lin ang="0" scaled="1"/>
              </a:gra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2075" y="6285"/>
              <a:ext cx="6171" cy="628"/>
            </a:xfrm>
            <a:prstGeom prst="rect">
              <a:avLst/>
            </a:prstGeom>
            <a:noFill/>
          </p:spPr>
          <p:txBody>
            <a:bodyPr wrap="square" rtlCol="0">
              <a:spAutoFit/>
            </a:bodyPr>
            <a:lstStyle/>
            <a:p>
              <a:pPr algn="r"/>
              <a:r>
                <a:rPr lang="en-US" altLang="zh-CN" sz="2000" dirty="0">
                  <a:solidFill>
                    <a:schemeClr val="accent6"/>
                  </a:solidFill>
                  <a:latin typeface="江城圆体 400W" panose="020B0500000000000000" charset="-122"/>
                  <a:ea typeface="江城圆体 400W" panose="020B0500000000000000" charset="-122"/>
                  <a:sym typeface="+mn-ea"/>
                </a:rPr>
                <a:t>Phased</a:t>
              </a:r>
              <a:r>
                <a:rPr lang="zh-CN" altLang="en-US" sz="2000" dirty="0">
                  <a:solidFill>
                    <a:schemeClr val="accent6"/>
                  </a:solidFill>
                  <a:latin typeface="江城圆体 400W" panose="020B0500000000000000" charset="-122"/>
                  <a:ea typeface="江城圆体 400W" panose="020B0500000000000000" charset="-122"/>
                  <a:sym typeface="+mn-ea"/>
                </a:rPr>
                <a:t> </a:t>
              </a:r>
              <a:r>
                <a:rPr lang="en-US" altLang="zh-CN" sz="2000" dirty="0">
                  <a:solidFill>
                    <a:schemeClr val="accent6"/>
                  </a:solidFill>
                  <a:latin typeface="江城圆体 400W" panose="020B0500000000000000" charset="-122"/>
                  <a:ea typeface="江城圆体 400W" panose="020B0500000000000000" charset="-122"/>
                  <a:sym typeface="+mn-ea"/>
                </a:rPr>
                <a:t>Results</a:t>
              </a:r>
              <a:r>
                <a:rPr lang="zh-CN" altLang="en-US" sz="2000" dirty="0">
                  <a:solidFill>
                    <a:schemeClr val="accent6"/>
                  </a:solidFill>
                  <a:latin typeface="江城圆体 400W" panose="020B0500000000000000" charset="-122"/>
                  <a:ea typeface="江城圆体 400W" panose="020B0500000000000000" charset="-122"/>
                  <a:sym typeface="+mn-ea"/>
                </a:rPr>
                <a:t> </a:t>
              </a:r>
              <a:r>
                <a:rPr lang="en-US" altLang="zh-CN" sz="2000" dirty="0">
                  <a:solidFill>
                    <a:schemeClr val="accent6"/>
                  </a:solidFill>
                  <a:latin typeface="江城圆体 400W" panose="020B0500000000000000" charset="-122"/>
                  <a:ea typeface="江城圆体 400W" panose="020B0500000000000000" charset="-122"/>
                  <a:sym typeface="+mn-ea"/>
                </a:rPr>
                <a:t>Display</a:t>
              </a:r>
              <a:endParaRPr lang="zh-CN" altLang="en-US" sz="2000" dirty="0">
                <a:solidFill>
                  <a:schemeClr val="accent6"/>
                </a:solidFill>
                <a:effectLst/>
                <a:latin typeface="江城圆体 400W" panose="020B0500000000000000" charset="-122"/>
                <a:ea typeface="江城圆体 400W" panose="020B0500000000000000" charset="-122"/>
                <a:sym typeface="+mn-ea"/>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6060" y="662488"/>
            <a:ext cx="7394707" cy="5830840"/>
          </a:xfrm>
          <a:prstGeom prst="rect">
            <a:avLst/>
          </a:prstGeom>
        </p:spPr>
      </p:pic>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464" y="662488"/>
            <a:ext cx="7772400" cy="5040677"/>
          </a:xfrm>
          <a:prstGeom prst="rect">
            <a:avLst/>
          </a:prstGeom>
        </p:spPr>
      </p:pic>
      <p:sp>
        <p:nvSpPr>
          <p:cNvPr id="24" name="文本框 23"/>
          <p:cNvSpPr txBox="1"/>
          <p:nvPr>
            <p:custDataLst>
              <p:tags r:id="rId3"/>
            </p:custDataLst>
          </p:nvPr>
        </p:nvSpPr>
        <p:spPr>
          <a:xfrm>
            <a:off x="8515873" y="662488"/>
            <a:ext cx="3470067" cy="4524315"/>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最开始对此次量化做了最基础的设置，包括但不限于</a:t>
            </a:r>
            <a:r>
              <a:rPr lang="zh-CN" altLang="en-US" sz="3600" dirty="0">
                <a:solidFill>
                  <a:srgbClr val="FF0000"/>
                </a:solidFill>
                <a:latin typeface="优设标题黑" panose="00000500000000000000" charset="-122"/>
                <a:ea typeface="优设标题黑" panose="00000500000000000000" charset="-122"/>
              </a:rPr>
              <a:t>买入</a:t>
            </a:r>
            <a:r>
              <a:rPr lang="en-US" altLang="zh-CN" sz="3600" dirty="0">
                <a:solidFill>
                  <a:srgbClr val="FF0000"/>
                </a:solidFill>
                <a:latin typeface="优设标题黑" panose="00000500000000000000" charset="-122"/>
                <a:ea typeface="优设标题黑" panose="00000500000000000000" charset="-122"/>
              </a:rPr>
              <a:t>\</a:t>
            </a:r>
            <a:r>
              <a:rPr lang="zh-CN" altLang="en-US" sz="3600" dirty="0">
                <a:solidFill>
                  <a:srgbClr val="FF0000"/>
                </a:solidFill>
                <a:latin typeface="优设标题黑" panose="00000500000000000000" charset="-122"/>
                <a:ea typeface="优设标题黑" panose="00000500000000000000" charset="-122"/>
              </a:rPr>
              <a:t>卖出股票数量，排名阈值，是否启用特定变量</a:t>
            </a:r>
            <a:r>
              <a:rPr lang="zh-CN" altLang="en-US" sz="3600" dirty="0">
                <a:solidFill>
                  <a:schemeClr val="tx1">
                    <a:lumMod val="75000"/>
                    <a:lumOff val="25000"/>
                  </a:schemeClr>
                </a:solidFill>
                <a:latin typeface="优设标题黑" panose="00000500000000000000" charset="-122"/>
                <a:ea typeface="优设标题黑" panose="00000500000000000000" charset="-122"/>
              </a:rPr>
              <a:t>等等初始化</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sp>
        <p:nvSpPr>
          <p:cNvPr id="25" name="文本框 24"/>
          <p:cNvSpPr txBox="1"/>
          <p:nvPr>
            <p:custDataLst>
              <p:tags r:id="rId4"/>
            </p:custDataLst>
          </p:nvPr>
        </p:nvSpPr>
        <p:spPr>
          <a:xfrm>
            <a:off x="1033248" y="279048"/>
            <a:ext cx="3470067" cy="646331"/>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初始化函数</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custDataLst>
              <p:tags r:id="rId1"/>
            </p:custDataLst>
          </p:nvPr>
        </p:nvSpPr>
        <p:spPr>
          <a:xfrm>
            <a:off x="8179426" y="1160179"/>
            <a:ext cx="4717157" cy="646331"/>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获取牛市信号的函数</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026" y="652530"/>
            <a:ext cx="7772400" cy="230796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05" y="3124469"/>
            <a:ext cx="7772400" cy="2990246"/>
          </a:xfrm>
          <a:prstGeom prst="rect">
            <a:avLst/>
          </a:prstGeom>
        </p:spPr>
      </p:pic>
      <p:sp>
        <p:nvSpPr>
          <p:cNvPr id="6" name="文本框 5"/>
          <p:cNvSpPr txBox="1"/>
          <p:nvPr>
            <p:custDataLst>
              <p:tags r:id="rId4"/>
            </p:custDataLst>
          </p:nvPr>
        </p:nvSpPr>
        <p:spPr>
          <a:xfrm>
            <a:off x="8630188" y="3697316"/>
            <a:ext cx="2935042" cy="1200329"/>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获取股票涨幅信息的函数</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sp>
        <p:nvSpPr>
          <p:cNvPr id="7" name="文本框 6"/>
          <p:cNvSpPr txBox="1"/>
          <p:nvPr>
            <p:custDataLst>
              <p:tags r:id="rId5"/>
            </p:custDataLst>
          </p:nvPr>
        </p:nvSpPr>
        <p:spPr>
          <a:xfrm>
            <a:off x="1033248" y="279048"/>
            <a:ext cx="3470067" cy="646331"/>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获取信息函数</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774075" y="3672642"/>
            <a:ext cx="6000212" cy="646331"/>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计算行业开盘涨幅的函数</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026" y="1023830"/>
            <a:ext cx="10610018" cy="2136853"/>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075" y="4682455"/>
            <a:ext cx="5143500" cy="1511300"/>
          </a:xfrm>
          <a:prstGeom prst="rect">
            <a:avLst/>
          </a:prstGeom>
        </p:spPr>
      </p:pic>
      <p:sp>
        <p:nvSpPr>
          <p:cNvPr id="9" name="文本框 8"/>
          <p:cNvSpPr txBox="1"/>
          <p:nvPr>
            <p:custDataLst>
              <p:tags r:id="rId4"/>
            </p:custDataLst>
          </p:nvPr>
        </p:nvSpPr>
        <p:spPr>
          <a:xfrm>
            <a:off x="5917575" y="4971261"/>
            <a:ext cx="6000212" cy="646331"/>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加入黑名单逻辑</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sp>
        <p:nvSpPr>
          <p:cNvPr id="10" name="文本框 9"/>
          <p:cNvSpPr txBox="1"/>
          <p:nvPr>
            <p:custDataLst>
              <p:tags r:id="rId5"/>
            </p:custDataLst>
          </p:nvPr>
        </p:nvSpPr>
        <p:spPr>
          <a:xfrm>
            <a:off x="1033248" y="279048"/>
            <a:ext cx="3470067" cy="646331"/>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其他函数</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1033248" y="279048"/>
            <a:ext cx="3470067" cy="646331"/>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选股函数</a:t>
            </a:r>
            <a:r>
              <a:rPr lang="en-US" altLang="zh-CN" sz="3600" dirty="0">
                <a:solidFill>
                  <a:schemeClr val="tx1">
                    <a:lumMod val="75000"/>
                    <a:lumOff val="25000"/>
                  </a:schemeClr>
                </a:solidFill>
                <a:latin typeface="优设标题黑" panose="00000500000000000000" charset="-122"/>
                <a:ea typeface="优设标题黑" panose="00000500000000000000" charset="-122"/>
              </a:rPr>
              <a:t>(1)</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424" y="3718191"/>
            <a:ext cx="3898900" cy="25019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424" y="1069975"/>
            <a:ext cx="11732053" cy="2359025"/>
          </a:xfrm>
          <a:prstGeom prst="rect">
            <a:avLst/>
          </a:prstGeom>
        </p:spPr>
      </p:pic>
      <p:sp>
        <p:nvSpPr>
          <p:cNvPr id="8" name="文本框 7"/>
          <p:cNvSpPr txBox="1"/>
          <p:nvPr>
            <p:custDataLst>
              <p:tags r:id="rId4"/>
            </p:custDataLst>
          </p:nvPr>
        </p:nvSpPr>
        <p:spPr>
          <a:xfrm>
            <a:off x="4320324" y="4114806"/>
            <a:ext cx="6753502" cy="1754326"/>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选股逻辑的数学表达式如上，其中的</a:t>
            </a:r>
            <a:r>
              <a:rPr lang="zh-CN" altLang="en-US" sz="3600" dirty="0">
                <a:solidFill>
                  <a:srgbClr val="FF0000"/>
                </a:solidFill>
                <a:latin typeface="优设标题黑" panose="00000500000000000000" charset="-122"/>
                <a:ea typeface="优设标题黑" panose="00000500000000000000" charset="-122"/>
              </a:rPr>
              <a:t>系数因子</a:t>
            </a:r>
            <a:r>
              <a:rPr lang="zh-CN" altLang="en-US" sz="3600" dirty="0">
                <a:solidFill>
                  <a:schemeClr val="tx1">
                    <a:lumMod val="75000"/>
                    <a:lumOff val="25000"/>
                  </a:schemeClr>
                </a:solidFill>
                <a:latin typeface="优设标题黑" panose="00000500000000000000" charset="-122"/>
                <a:ea typeface="优设标题黑" panose="00000500000000000000" charset="-122"/>
              </a:rPr>
              <a:t>已经通过大量拟合实验确定</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8789" y="680844"/>
            <a:ext cx="11397995" cy="5934193"/>
          </a:xfrm>
          <a:prstGeom prst="rect">
            <a:avLst/>
          </a:prstGeom>
        </p:spPr>
      </p:pic>
      <p:sp>
        <p:nvSpPr>
          <p:cNvPr id="8" name="文本框 7"/>
          <p:cNvSpPr txBox="1"/>
          <p:nvPr>
            <p:custDataLst>
              <p:tags r:id="rId2"/>
            </p:custDataLst>
          </p:nvPr>
        </p:nvSpPr>
        <p:spPr>
          <a:xfrm>
            <a:off x="1033248" y="279048"/>
            <a:ext cx="3470067" cy="646331"/>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选股函数</a:t>
            </a:r>
            <a:r>
              <a:rPr lang="en-US" altLang="zh-CN" sz="3600" dirty="0">
                <a:solidFill>
                  <a:schemeClr val="tx1">
                    <a:lumMod val="75000"/>
                    <a:lumOff val="25000"/>
                  </a:schemeClr>
                </a:solidFill>
                <a:latin typeface="优设标题黑" panose="00000500000000000000" charset="-122"/>
                <a:ea typeface="优设标题黑" panose="00000500000000000000" charset="-122"/>
              </a:rPr>
              <a:t>(2)</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1033248" y="279048"/>
            <a:ext cx="5779676" cy="646331"/>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操作函数</a:t>
            </a:r>
            <a:r>
              <a:rPr lang="en-US" altLang="zh-CN" sz="3600" dirty="0">
                <a:solidFill>
                  <a:schemeClr val="tx1">
                    <a:lumMod val="75000"/>
                    <a:lumOff val="25000"/>
                  </a:schemeClr>
                </a:solidFill>
                <a:latin typeface="优设标题黑" panose="00000500000000000000" charset="-122"/>
                <a:ea typeface="优设标题黑" panose="00000500000000000000" charset="-122"/>
              </a:rPr>
              <a:t>(1)-</a:t>
            </a:r>
            <a:r>
              <a:rPr lang="zh-CN" altLang="en-US" sz="3600" dirty="0">
                <a:solidFill>
                  <a:schemeClr val="tx1">
                    <a:lumMod val="75000"/>
                    <a:lumOff val="25000"/>
                  </a:schemeClr>
                </a:solidFill>
                <a:latin typeface="优设标题黑" panose="00000500000000000000" charset="-122"/>
                <a:ea typeface="优设标题黑" panose="00000500000000000000" charset="-122"/>
              </a:rPr>
              <a:t>买入卖出函数</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1" y="914399"/>
            <a:ext cx="7772400" cy="6041017"/>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0943" y="1148813"/>
            <a:ext cx="7772400" cy="5572187"/>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1033248" y="279048"/>
            <a:ext cx="5779676" cy="646331"/>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操作函数</a:t>
            </a:r>
            <a:r>
              <a:rPr lang="en-US" altLang="zh-CN" sz="3600" dirty="0">
                <a:solidFill>
                  <a:schemeClr val="tx1">
                    <a:lumMod val="75000"/>
                    <a:lumOff val="25000"/>
                  </a:schemeClr>
                </a:solidFill>
                <a:latin typeface="优设标题黑" panose="00000500000000000000" charset="-122"/>
                <a:ea typeface="优设标题黑" panose="00000500000000000000" charset="-122"/>
              </a:rPr>
              <a:t>(2)-</a:t>
            </a:r>
            <a:r>
              <a:rPr lang="zh-CN" altLang="en-US" sz="3600" dirty="0">
                <a:solidFill>
                  <a:schemeClr val="tx1">
                    <a:lumMod val="75000"/>
                    <a:lumOff val="25000"/>
                  </a:schemeClr>
                </a:solidFill>
                <a:latin typeface="优设标题黑" panose="00000500000000000000" charset="-122"/>
                <a:ea typeface="优设标题黑" panose="00000500000000000000" charset="-122"/>
              </a:rPr>
              <a:t>清仓机制</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937" y="1061881"/>
            <a:ext cx="5715000" cy="3111500"/>
          </a:xfrm>
          <a:prstGeom prst="rect">
            <a:avLst/>
          </a:prstGeom>
        </p:spPr>
      </p:pic>
      <p:sp>
        <p:nvSpPr>
          <p:cNvPr id="5" name="文本框 4"/>
          <p:cNvSpPr txBox="1"/>
          <p:nvPr>
            <p:custDataLst>
              <p:tags r:id="rId3"/>
            </p:custDataLst>
          </p:nvPr>
        </p:nvSpPr>
        <p:spPr>
          <a:xfrm>
            <a:off x="662444" y="4681475"/>
            <a:ext cx="5779676" cy="646331"/>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定义清仓函数</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9292" y="2176525"/>
            <a:ext cx="7772400" cy="1841156"/>
          </a:xfrm>
          <a:prstGeom prst="rect">
            <a:avLst/>
          </a:prstGeom>
        </p:spPr>
      </p:pic>
      <p:sp>
        <p:nvSpPr>
          <p:cNvPr id="10" name="文本框 9"/>
          <p:cNvSpPr txBox="1"/>
          <p:nvPr>
            <p:custDataLst>
              <p:tags r:id="rId5"/>
            </p:custDataLst>
          </p:nvPr>
        </p:nvSpPr>
        <p:spPr>
          <a:xfrm>
            <a:off x="6412324" y="4681475"/>
            <a:ext cx="5779676" cy="646331"/>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执行清仓操作</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2-09"/>
          <p:cNvPicPr>
            <a:picLocks noChangeAspect="1"/>
          </p:cNvPicPr>
          <p:nvPr>
            <p:custDataLst>
              <p:tags r:id="rId1"/>
            </p:custDataLst>
          </p:nvPr>
        </p:nvPicPr>
        <p:blipFill>
          <a:blip r:embed="rId2"/>
          <a:stretch>
            <a:fillRect/>
          </a:stretch>
        </p:blipFill>
        <p:spPr>
          <a:xfrm>
            <a:off x="0" y="-100330"/>
            <a:ext cx="12273915" cy="6958330"/>
          </a:xfrm>
          <a:prstGeom prst="rect">
            <a:avLst/>
          </a:prstGeom>
        </p:spPr>
      </p:pic>
      <p:grpSp>
        <p:nvGrpSpPr>
          <p:cNvPr id="14" name="组合 13"/>
          <p:cNvGrpSpPr/>
          <p:nvPr/>
        </p:nvGrpSpPr>
        <p:grpSpPr>
          <a:xfrm>
            <a:off x="618490" y="542925"/>
            <a:ext cx="5918200" cy="2019935"/>
            <a:chOff x="2579" y="2962"/>
            <a:chExt cx="9320" cy="3181"/>
          </a:xfrm>
        </p:grpSpPr>
        <p:sp>
          <p:nvSpPr>
            <p:cNvPr id="48" name="文本框 47"/>
            <p:cNvSpPr txBox="1"/>
            <p:nvPr/>
          </p:nvSpPr>
          <p:spPr>
            <a:xfrm>
              <a:off x="2596" y="2962"/>
              <a:ext cx="9303" cy="2470"/>
            </a:xfrm>
            <a:prstGeom prst="rect">
              <a:avLst/>
            </a:prstGeom>
            <a:noFill/>
            <a:ln>
              <a:noFill/>
            </a:ln>
          </p:spPr>
          <p:txBody>
            <a:bodyPr wrap="square" rtlCol="0">
              <a:spAutoFit/>
            </a:bodyPr>
            <a:lstStyle/>
            <a:p>
              <a:pPr algn="l"/>
              <a:r>
                <a:rPr lang="en-US" sz="9600" dirty="0">
                  <a:ln>
                    <a:solidFill>
                      <a:schemeClr val="accent6">
                        <a:lumMod val="60000"/>
                        <a:lumOff val="40000"/>
                      </a:schemeClr>
                    </a:solidFill>
                  </a:ln>
                  <a:noFill/>
                  <a:latin typeface="江城圆体 400W" panose="020B0500000000000000" charset="-122"/>
                  <a:ea typeface="江城圆体 400W" panose="020B0500000000000000" charset="-122"/>
                </a:rPr>
                <a:t>Contents</a:t>
              </a:r>
              <a:endParaRPr lang="en-US" altLang="zh-CN" sz="9600" dirty="0">
                <a:ln>
                  <a:solidFill>
                    <a:schemeClr val="accent6">
                      <a:lumMod val="60000"/>
                      <a:lumOff val="40000"/>
                    </a:schemeClr>
                  </a:solidFill>
                </a:ln>
                <a:noFill/>
                <a:latin typeface="江城圆体 400W" panose="020B0500000000000000" charset="-122"/>
                <a:ea typeface="江城圆体 400W" panose="020B0500000000000000" charset="-122"/>
              </a:endParaRPr>
            </a:p>
          </p:txBody>
        </p:sp>
        <p:sp>
          <p:nvSpPr>
            <p:cNvPr id="17" name="矩形 16"/>
            <p:cNvSpPr/>
            <p:nvPr>
              <p:custDataLst>
                <p:tags r:id="rId3"/>
              </p:custDataLst>
            </p:nvPr>
          </p:nvSpPr>
          <p:spPr>
            <a:xfrm>
              <a:off x="2579" y="4189"/>
              <a:ext cx="9093" cy="1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6000">
                  <a:solidFill>
                    <a:schemeClr val="tx1">
                      <a:lumMod val="95000"/>
                      <a:lumOff val="5000"/>
                    </a:schemeClr>
                  </a:solidFill>
                  <a:effectLst/>
                  <a:latin typeface="优设标题黑" panose="00000500000000000000" charset="-122"/>
                  <a:ea typeface="优设标题黑" panose="00000500000000000000" charset="-122"/>
                  <a:cs typeface="汉仪大宋简" panose="02010600000101010101" charset="-122"/>
                </a:rPr>
                <a:t>目录</a:t>
              </a:r>
              <a:endParaRPr lang="zh-CN" altLang="en-US" sz="6000">
                <a:solidFill>
                  <a:schemeClr val="tx1">
                    <a:lumMod val="95000"/>
                    <a:lumOff val="5000"/>
                  </a:schemeClr>
                </a:solidFill>
                <a:effectLst/>
                <a:latin typeface="优设标题黑" panose="00000500000000000000" charset="-122"/>
                <a:ea typeface="优设标题黑" panose="00000500000000000000" charset="-122"/>
                <a:cs typeface="汉仪大宋简" panose="02010600000101010101" charset="-122"/>
              </a:endParaRPr>
            </a:p>
          </p:txBody>
        </p:sp>
        <p:cxnSp>
          <p:nvCxnSpPr>
            <p:cNvPr id="20" name="直接连接符 19"/>
            <p:cNvCxnSpPr/>
            <p:nvPr/>
          </p:nvCxnSpPr>
          <p:spPr>
            <a:xfrm>
              <a:off x="2596" y="6115"/>
              <a:ext cx="5975" cy="0"/>
            </a:xfrm>
            <a:prstGeom prst="line">
              <a:avLst/>
            </a:prstGeom>
            <a:ln>
              <a:gradFill>
                <a:gsLst>
                  <a:gs pos="0">
                    <a:schemeClr val="accent6">
                      <a:lumMod val="20000"/>
                      <a:lumOff val="80000"/>
                    </a:schemeClr>
                  </a:gs>
                  <a:gs pos="100000">
                    <a:schemeClr val="accent6">
                      <a:alpha val="0"/>
                    </a:schemeClr>
                  </a:gs>
                </a:gsLst>
                <a:lin ang="0" scaled="1"/>
              </a:gra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74052" y="3533775"/>
            <a:ext cx="10843895" cy="2584450"/>
            <a:chOff x="1242" y="5587"/>
            <a:chExt cx="17077" cy="4070"/>
          </a:xfrm>
        </p:grpSpPr>
        <p:grpSp>
          <p:nvGrpSpPr>
            <p:cNvPr id="57" name="组合 56"/>
            <p:cNvGrpSpPr/>
            <p:nvPr/>
          </p:nvGrpSpPr>
          <p:grpSpPr>
            <a:xfrm>
              <a:off x="1242" y="5587"/>
              <a:ext cx="3724" cy="3391"/>
              <a:chOff x="1242" y="5587"/>
              <a:chExt cx="3724" cy="3391"/>
            </a:xfrm>
          </p:grpSpPr>
          <p:grpSp>
            <p:nvGrpSpPr>
              <p:cNvPr id="37" name="组合 36"/>
              <p:cNvGrpSpPr/>
              <p:nvPr/>
            </p:nvGrpSpPr>
            <p:grpSpPr>
              <a:xfrm>
                <a:off x="1242" y="5587"/>
                <a:ext cx="3724" cy="3391"/>
                <a:chOff x="1673" y="5538"/>
                <a:chExt cx="3724" cy="3391"/>
              </a:xfrm>
            </p:grpSpPr>
            <p:sp>
              <p:nvSpPr>
                <p:cNvPr id="32" name="文本框 31"/>
                <p:cNvSpPr txBox="1"/>
                <p:nvPr/>
              </p:nvSpPr>
              <p:spPr>
                <a:xfrm>
                  <a:off x="1673" y="8105"/>
                  <a:ext cx="3724" cy="824"/>
                </a:xfrm>
                <a:prstGeom prst="rect">
                  <a:avLst/>
                </a:prstGeom>
                <a:noFill/>
              </p:spPr>
              <p:txBody>
                <a:bodyPr wrap="square" rtlCol="0">
                  <a:spAutoFit/>
                </a:bodyPr>
                <a:lstStyle/>
                <a:p>
                  <a:pPr algn="ctr"/>
                  <a:r>
                    <a:rPr lang="zh-CN" altLang="en-US" sz="2800" dirty="0">
                      <a:solidFill>
                        <a:schemeClr val="tx1">
                          <a:lumMod val="75000"/>
                          <a:lumOff val="25000"/>
                        </a:schemeClr>
                      </a:solidFill>
                      <a:effectLst/>
                      <a:latin typeface="优设标题黑" panose="00000500000000000000" charset="-122"/>
                      <a:ea typeface="优设标题黑" panose="00000500000000000000" charset="-122"/>
                      <a:sym typeface="+mn-ea"/>
                    </a:rPr>
                    <a:t>前置知识</a:t>
                  </a:r>
                  <a:endParaRPr lang="zh-CN" altLang="en-US" sz="2800" dirty="0">
                    <a:solidFill>
                      <a:schemeClr val="tx1">
                        <a:lumMod val="75000"/>
                        <a:lumOff val="25000"/>
                      </a:schemeClr>
                    </a:solidFill>
                    <a:effectLst/>
                    <a:latin typeface="优设标题黑" panose="00000500000000000000" charset="-122"/>
                    <a:ea typeface="优设标题黑" panose="00000500000000000000" charset="-122"/>
                    <a:sym typeface="+mn-ea"/>
                  </a:endParaRPr>
                </a:p>
              </p:txBody>
            </p:sp>
            <p:sp>
              <p:nvSpPr>
                <p:cNvPr id="36" name="圆角矩形 35"/>
                <p:cNvSpPr/>
                <p:nvPr>
                  <p:custDataLst>
                    <p:tags r:id="rId4"/>
                  </p:custDataLst>
                </p:nvPr>
              </p:nvSpPr>
              <p:spPr>
                <a:xfrm>
                  <a:off x="2510" y="5538"/>
                  <a:ext cx="2051" cy="2051"/>
                </a:xfrm>
                <a:prstGeom prst="roundRect">
                  <a:avLst>
                    <a:gd name="adj" fmla="val 50000"/>
                  </a:avLst>
                </a:prstGeom>
                <a:solidFill>
                  <a:schemeClr val="accent6">
                    <a:lumMod val="20000"/>
                    <a:lumOff val="80000"/>
                  </a:schemeClr>
                </a:solidFill>
                <a:ln w="25400">
                  <a:solidFill>
                    <a:schemeClr val="bg1"/>
                  </a:solidFill>
                </a:ln>
                <a:effectLst>
                  <a:outerShdw blurRad="127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endParaRPr>
                </a:p>
              </p:txBody>
            </p:sp>
          </p:grpSp>
          <p:sp>
            <p:nvSpPr>
              <p:cNvPr id="56" name="矩形 55"/>
              <p:cNvSpPr/>
              <p:nvPr>
                <p:custDataLst>
                  <p:tags r:id="rId5"/>
                </p:custDataLst>
              </p:nvPr>
            </p:nvSpPr>
            <p:spPr>
              <a:xfrm>
                <a:off x="1871" y="5684"/>
                <a:ext cx="2468" cy="1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accent6"/>
                    </a:solidFill>
                    <a:effectLst/>
                    <a:latin typeface="江城圆体 400W" panose="020B0500000000000000" charset="-122"/>
                    <a:ea typeface="江城圆体 400W" panose="020B0500000000000000" charset="-122"/>
                    <a:cs typeface="汉仪大宋简" panose="02010600000101010101" charset="-122"/>
                  </a:rPr>
                  <a:t>01</a:t>
                </a:r>
                <a:endParaRPr lang="en-US" altLang="zh-CN" sz="4800" dirty="0">
                  <a:solidFill>
                    <a:schemeClr val="accent6"/>
                  </a:solidFill>
                  <a:effectLst/>
                  <a:latin typeface="江城圆体 400W" panose="020B0500000000000000" charset="-122"/>
                  <a:ea typeface="江城圆体 400W" panose="020B0500000000000000" charset="-122"/>
                  <a:cs typeface="汉仪大宋简" panose="02010600000101010101" charset="-122"/>
                </a:endParaRPr>
              </a:p>
            </p:txBody>
          </p:sp>
        </p:grpSp>
        <p:grpSp>
          <p:nvGrpSpPr>
            <p:cNvPr id="58" name="组合 57"/>
            <p:cNvGrpSpPr/>
            <p:nvPr/>
          </p:nvGrpSpPr>
          <p:grpSpPr>
            <a:xfrm>
              <a:off x="5693" y="5587"/>
              <a:ext cx="3724" cy="4070"/>
              <a:chOff x="1242" y="5587"/>
              <a:chExt cx="3724" cy="4070"/>
            </a:xfrm>
          </p:grpSpPr>
          <p:grpSp>
            <p:nvGrpSpPr>
              <p:cNvPr id="59" name="组合 58"/>
              <p:cNvGrpSpPr/>
              <p:nvPr/>
            </p:nvGrpSpPr>
            <p:grpSpPr>
              <a:xfrm>
                <a:off x="1242" y="5587"/>
                <a:ext cx="3724" cy="4070"/>
                <a:chOff x="1673" y="5538"/>
                <a:chExt cx="3724" cy="4070"/>
              </a:xfrm>
            </p:grpSpPr>
            <p:sp>
              <p:nvSpPr>
                <p:cNvPr id="62" name="文本框 61"/>
                <p:cNvSpPr txBox="1"/>
                <p:nvPr/>
              </p:nvSpPr>
              <p:spPr>
                <a:xfrm>
                  <a:off x="1673" y="8105"/>
                  <a:ext cx="3724" cy="1503"/>
                </a:xfrm>
                <a:prstGeom prst="rect">
                  <a:avLst/>
                </a:prstGeom>
                <a:noFill/>
              </p:spPr>
              <p:txBody>
                <a:bodyPr wrap="square" rtlCol="0">
                  <a:spAutoFit/>
                </a:bodyPr>
                <a:lstStyle/>
                <a:p>
                  <a:pPr algn="ctr"/>
                  <a:r>
                    <a:rPr lang="zh-CN" altLang="en-US" sz="2800" dirty="0">
                      <a:solidFill>
                        <a:schemeClr val="tx1">
                          <a:lumMod val="75000"/>
                          <a:lumOff val="25000"/>
                        </a:schemeClr>
                      </a:solidFill>
                      <a:effectLst/>
                      <a:latin typeface="优设标题黑" panose="00000500000000000000" charset="-122"/>
                      <a:ea typeface="优设标题黑" panose="00000500000000000000" charset="-122"/>
                      <a:sym typeface="+mn-ea"/>
                    </a:rPr>
                    <a:t>数据来源</a:t>
                  </a:r>
                  <a:endParaRPr lang="en-US" altLang="zh-CN" sz="2800" dirty="0">
                    <a:solidFill>
                      <a:schemeClr val="tx1">
                        <a:lumMod val="75000"/>
                        <a:lumOff val="25000"/>
                      </a:schemeClr>
                    </a:solidFill>
                    <a:effectLst/>
                    <a:latin typeface="优设标题黑" panose="00000500000000000000" charset="-122"/>
                    <a:ea typeface="优设标题黑" panose="00000500000000000000" charset="-122"/>
                    <a:sym typeface="+mn-ea"/>
                  </a:endParaRPr>
                </a:p>
                <a:p>
                  <a:pPr algn="ctr"/>
                  <a:r>
                    <a:rPr lang="en-US" altLang="zh-CN" sz="2800" dirty="0">
                      <a:solidFill>
                        <a:schemeClr val="tx1">
                          <a:lumMod val="75000"/>
                          <a:lumOff val="25000"/>
                        </a:schemeClr>
                      </a:solidFill>
                      <a:effectLst/>
                      <a:latin typeface="优设标题黑" panose="00000500000000000000" charset="-122"/>
                      <a:ea typeface="优设标题黑" panose="00000500000000000000" charset="-122"/>
                      <a:sym typeface="+mn-ea"/>
                    </a:rPr>
                    <a:t>&amp;</a:t>
                  </a:r>
                  <a:r>
                    <a:rPr lang="zh-CN" altLang="en-US" sz="2800" dirty="0">
                      <a:solidFill>
                        <a:schemeClr val="tx1">
                          <a:lumMod val="75000"/>
                          <a:lumOff val="25000"/>
                        </a:schemeClr>
                      </a:solidFill>
                      <a:latin typeface="优设标题黑" panose="00000500000000000000" charset="-122"/>
                      <a:ea typeface="优设标题黑" panose="00000500000000000000" charset="-122"/>
                      <a:sym typeface="+mn-ea"/>
                    </a:rPr>
                    <a:t>清洗</a:t>
                  </a:r>
                  <a:endParaRPr lang="zh-CN" altLang="en-US" sz="2800" dirty="0">
                    <a:solidFill>
                      <a:schemeClr val="tx1">
                        <a:lumMod val="75000"/>
                        <a:lumOff val="25000"/>
                      </a:schemeClr>
                    </a:solidFill>
                    <a:effectLst/>
                    <a:latin typeface="优设标题黑" panose="00000500000000000000" charset="-122"/>
                    <a:ea typeface="优设标题黑" panose="00000500000000000000" charset="-122"/>
                    <a:sym typeface="+mn-ea"/>
                  </a:endParaRPr>
                </a:p>
              </p:txBody>
            </p:sp>
            <p:sp>
              <p:nvSpPr>
                <p:cNvPr id="64" name="圆角矩形 63"/>
                <p:cNvSpPr/>
                <p:nvPr>
                  <p:custDataLst>
                    <p:tags r:id="rId6"/>
                  </p:custDataLst>
                </p:nvPr>
              </p:nvSpPr>
              <p:spPr>
                <a:xfrm>
                  <a:off x="2510" y="5538"/>
                  <a:ext cx="2051" cy="2051"/>
                </a:xfrm>
                <a:prstGeom prst="roundRect">
                  <a:avLst>
                    <a:gd name="adj" fmla="val 50000"/>
                  </a:avLst>
                </a:prstGeom>
                <a:solidFill>
                  <a:schemeClr val="accent6">
                    <a:lumMod val="20000"/>
                    <a:lumOff val="80000"/>
                  </a:schemeClr>
                </a:solidFill>
                <a:ln w="25400">
                  <a:solidFill>
                    <a:schemeClr val="bg1"/>
                  </a:solidFill>
                </a:ln>
                <a:effectLst>
                  <a:outerShdw blurRad="127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endParaRPr>
                </a:p>
              </p:txBody>
            </p:sp>
          </p:grpSp>
          <p:sp>
            <p:nvSpPr>
              <p:cNvPr id="65" name="矩形 64"/>
              <p:cNvSpPr/>
              <p:nvPr>
                <p:custDataLst>
                  <p:tags r:id="rId7"/>
                </p:custDataLst>
              </p:nvPr>
            </p:nvSpPr>
            <p:spPr>
              <a:xfrm>
                <a:off x="1870" y="5734"/>
                <a:ext cx="2468" cy="1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a:solidFill>
                      <a:schemeClr val="accent6"/>
                    </a:solidFill>
                    <a:effectLst/>
                    <a:latin typeface="江城圆体 400W" panose="020B0500000000000000" charset="-122"/>
                    <a:ea typeface="江城圆体 400W" panose="020B0500000000000000" charset="-122"/>
                    <a:cs typeface="汉仪大宋简" panose="02010600000101010101" charset="-122"/>
                  </a:rPr>
                  <a:t>02</a:t>
                </a:r>
                <a:endParaRPr lang="en-US" altLang="zh-CN" sz="4800">
                  <a:solidFill>
                    <a:schemeClr val="accent6"/>
                  </a:solidFill>
                  <a:effectLst/>
                  <a:latin typeface="江城圆体 400W" panose="020B0500000000000000" charset="-122"/>
                  <a:ea typeface="江城圆体 400W" panose="020B0500000000000000" charset="-122"/>
                  <a:cs typeface="汉仪大宋简" panose="02010600000101010101" charset="-122"/>
                </a:endParaRPr>
              </a:p>
            </p:txBody>
          </p:sp>
        </p:grpSp>
        <p:grpSp>
          <p:nvGrpSpPr>
            <p:cNvPr id="67" name="组合 66"/>
            <p:cNvGrpSpPr/>
            <p:nvPr/>
          </p:nvGrpSpPr>
          <p:grpSpPr>
            <a:xfrm>
              <a:off x="10144" y="5587"/>
              <a:ext cx="3724" cy="4070"/>
              <a:chOff x="1242" y="5587"/>
              <a:chExt cx="3724" cy="4070"/>
            </a:xfrm>
          </p:grpSpPr>
          <p:grpSp>
            <p:nvGrpSpPr>
              <p:cNvPr id="68" name="组合 67"/>
              <p:cNvGrpSpPr/>
              <p:nvPr/>
            </p:nvGrpSpPr>
            <p:grpSpPr>
              <a:xfrm>
                <a:off x="1242" y="5587"/>
                <a:ext cx="3724" cy="4070"/>
                <a:chOff x="1673" y="5538"/>
                <a:chExt cx="3724" cy="4070"/>
              </a:xfrm>
            </p:grpSpPr>
            <p:sp>
              <p:nvSpPr>
                <p:cNvPr id="70" name="文本框 69"/>
                <p:cNvSpPr txBox="1"/>
                <p:nvPr/>
              </p:nvSpPr>
              <p:spPr>
                <a:xfrm>
                  <a:off x="1673" y="8105"/>
                  <a:ext cx="3724" cy="1503"/>
                </a:xfrm>
                <a:prstGeom prst="rect">
                  <a:avLst/>
                </a:prstGeom>
                <a:noFill/>
              </p:spPr>
              <p:txBody>
                <a:bodyPr wrap="square" rtlCol="0">
                  <a:spAutoFit/>
                </a:bodyPr>
                <a:lstStyle/>
                <a:p>
                  <a:pPr algn="ctr"/>
                  <a:r>
                    <a:rPr lang="zh-CN" altLang="en-US" sz="2800" dirty="0">
                      <a:solidFill>
                        <a:schemeClr val="tx1">
                          <a:lumMod val="75000"/>
                          <a:lumOff val="25000"/>
                        </a:schemeClr>
                      </a:solidFill>
                      <a:effectLst/>
                      <a:latin typeface="优设标题黑" panose="00000500000000000000" charset="-122"/>
                      <a:ea typeface="优设标题黑" panose="00000500000000000000" charset="-122"/>
                      <a:sym typeface="+mn-ea"/>
                    </a:rPr>
                    <a:t>代码展示</a:t>
                  </a:r>
                  <a:endParaRPr lang="en-US" altLang="zh-CN" sz="2800" dirty="0">
                    <a:solidFill>
                      <a:schemeClr val="tx1">
                        <a:lumMod val="75000"/>
                        <a:lumOff val="25000"/>
                      </a:schemeClr>
                    </a:solidFill>
                    <a:effectLst/>
                    <a:latin typeface="优设标题黑" panose="00000500000000000000" charset="-122"/>
                    <a:ea typeface="优设标题黑" panose="00000500000000000000" charset="-122"/>
                    <a:sym typeface="+mn-ea"/>
                  </a:endParaRPr>
                </a:p>
                <a:p>
                  <a:pPr algn="ctr"/>
                  <a:r>
                    <a:rPr lang="zh-CN" altLang="en-US" sz="2800" dirty="0">
                      <a:solidFill>
                        <a:schemeClr val="tx1">
                          <a:lumMod val="75000"/>
                          <a:lumOff val="25000"/>
                        </a:schemeClr>
                      </a:solidFill>
                      <a:effectLst/>
                      <a:latin typeface="优设标题黑" panose="00000500000000000000" charset="-122"/>
                      <a:ea typeface="优设标题黑" panose="00000500000000000000" charset="-122"/>
                      <a:sym typeface="+mn-ea"/>
                    </a:rPr>
                    <a:t>和算法解读</a:t>
                  </a:r>
                  <a:endParaRPr lang="zh-CN" altLang="en-US" sz="2800" dirty="0">
                    <a:solidFill>
                      <a:schemeClr val="tx1">
                        <a:lumMod val="75000"/>
                        <a:lumOff val="25000"/>
                      </a:schemeClr>
                    </a:solidFill>
                    <a:effectLst/>
                    <a:latin typeface="优设标题黑" panose="00000500000000000000" charset="-122"/>
                    <a:ea typeface="优设标题黑" panose="00000500000000000000" charset="-122"/>
                    <a:sym typeface="+mn-ea"/>
                  </a:endParaRPr>
                </a:p>
              </p:txBody>
            </p:sp>
            <p:sp>
              <p:nvSpPr>
                <p:cNvPr id="73" name="圆角矩形 72"/>
                <p:cNvSpPr/>
                <p:nvPr>
                  <p:custDataLst>
                    <p:tags r:id="rId8"/>
                  </p:custDataLst>
                </p:nvPr>
              </p:nvSpPr>
              <p:spPr>
                <a:xfrm>
                  <a:off x="2510" y="5538"/>
                  <a:ext cx="2051" cy="2051"/>
                </a:xfrm>
                <a:prstGeom prst="roundRect">
                  <a:avLst>
                    <a:gd name="adj" fmla="val 50000"/>
                  </a:avLst>
                </a:prstGeom>
                <a:solidFill>
                  <a:schemeClr val="accent6">
                    <a:lumMod val="20000"/>
                    <a:lumOff val="80000"/>
                  </a:schemeClr>
                </a:solidFill>
                <a:ln w="25400">
                  <a:solidFill>
                    <a:schemeClr val="bg1"/>
                  </a:solidFill>
                </a:ln>
                <a:effectLst>
                  <a:outerShdw blurRad="127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endParaRPr>
                </a:p>
              </p:txBody>
            </p:sp>
          </p:grpSp>
          <p:sp>
            <p:nvSpPr>
              <p:cNvPr id="74" name="矩形 73"/>
              <p:cNvSpPr/>
              <p:nvPr>
                <p:custDataLst>
                  <p:tags r:id="rId9"/>
                </p:custDataLst>
              </p:nvPr>
            </p:nvSpPr>
            <p:spPr>
              <a:xfrm>
                <a:off x="1870" y="5734"/>
                <a:ext cx="2468" cy="1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a:solidFill>
                      <a:schemeClr val="accent6"/>
                    </a:solidFill>
                    <a:effectLst/>
                    <a:latin typeface="江城圆体 400W" panose="020B0500000000000000" charset="-122"/>
                    <a:ea typeface="江城圆体 400W" panose="020B0500000000000000" charset="-122"/>
                    <a:cs typeface="汉仪大宋简" panose="02010600000101010101" charset="-122"/>
                  </a:rPr>
                  <a:t>03</a:t>
                </a:r>
                <a:endParaRPr lang="en-US" altLang="zh-CN" sz="4800">
                  <a:solidFill>
                    <a:schemeClr val="accent6"/>
                  </a:solidFill>
                  <a:effectLst/>
                  <a:latin typeface="江城圆体 400W" panose="020B0500000000000000" charset="-122"/>
                  <a:ea typeface="江城圆体 400W" panose="020B0500000000000000" charset="-122"/>
                  <a:cs typeface="汉仪大宋简" panose="02010600000101010101" charset="-122"/>
                </a:endParaRPr>
              </a:p>
            </p:txBody>
          </p:sp>
        </p:grpSp>
        <p:grpSp>
          <p:nvGrpSpPr>
            <p:cNvPr id="75" name="组合 74"/>
            <p:cNvGrpSpPr/>
            <p:nvPr/>
          </p:nvGrpSpPr>
          <p:grpSpPr>
            <a:xfrm>
              <a:off x="14595" y="5587"/>
              <a:ext cx="3724" cy="3391"/>
              <a:chOff x="1242" y="5587"/>
              <a:chExt cx="3724" cy="3391"/>
            </a:xfrm>
          </p:grpSpPr>
          <p:grpSp>
            <p:nvGrpSpPr>
              <p:cNvPr id="76" name="组合 75"/>
              <p:cNvGrpSpPr/>
              <p:nvPr/>
            </p:nvGrpSpPr>
            <p:grpSpPr>
              <a:xfrm>
                <a:off x="1242" y="5587"/>
                <a:ext cx="3724" cy="3391"/>
                <a:chOff x="1673" y="5538"/>
                <a:chExt cx="3724" cy="3391"/>
              </a:xfrm>
            </p:grpSpPr>
            <p:sp>
              <p:nvSpPr>
                <p:cNvPr id="78" name="文本框 77"/>
                <p:cNvSpPr txBox="1"/>
                <p:nvPr/>
              </p:nvSpPr>
              <p:spPr>
                <a:xfrm>
                  <a:off x="1673" y="8105"/>
                  <a:ext cx="3724" cy="824"/>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优设标题黑" panose="00000500000000000000" charset="-122"/>
                      <a:ea typeface="优设标题黑" panose="00000500000000000000" charset="-122"/>
                      <a:sym typeface="+mn-ea"/>
                    </a:rPr>
                    <a:t>成果展示</a:t>
                  </a:r>
                  <a:endParaRPr lang="en-US" altLang="zh-CN" sz="2800" dirty="0">
                    <a:solidFill>
                      <a:schemeClr val="tx1">
                        <a:lumMod val="75000"/>
                        <a:lumOff val="25000"/>
                      </a:schemeClr>
                    </a:solidFill>
                    <a:latin typeface="优设标题黑" panose="00000500000000000000" charset="-122"/>
                    <a:ea typeface="优设标题黑" panose="00000500000000000000" charset="-122"/>
                    <a:sym typeface="+mn-ea"/>
                  </a:endParaRPr>
                </a:p>
              </p:txBody>
            </p:sp>
            <p:sp>
              <p:nvSpPr>
                <p:cNvPr id="80" name="圆角矩形 79"/>
                <p:cNvSpPr/>
                <p:nvPr>
                  <p:custDataLst>
                    <p:tags r:id="rId10"/>
                  </p:custDataLst>
                </p:nvPr>
              </p:nvSpPr>
              <p:spPr>
                <a:xfrm>
                  <a:off x="2510" y="5538"/>
                  <a:ext cx="2051" cy="2051"/>
                </a:xfrm>
                <a:prstGeom prst="roundRect">
                  <a:avLst>
                    <a:gd name="adj" fmla="val 50000"/>
                  </a:avLst>
                </a:prstGeom>
                <a:solidFill>
                  <a:schemeClr val="accent6">
                    <a:lumMod val="20000"/>
                    <a:lumOff val="80000"/>
                  </a:schemeClr>
                </a:solidFill>
                <a:ln w="25400">
                  <a:solidFill>
                    <a:schemeClr val="bg1"/>
                  </a:solidFill>
                </a:ln>
                <a:effectLst>
                  <a:outerShdw blurRad="127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solidFill>
                  </a:endParaRPr>
                </a:p>
              </p:txBody>
            </p:sp>
          </p:grpSp>
          <p:sp>
            <p:nvSpPr>
              <p:cNvPr id="81" name="矩形 80"/>
              <p:cNvSpPr/>
              <p:nvPr>
                <p:custDataLst>
                  <p:tags r:id="rId11"/>
                </p:custDataLst>
              </p:nvPr>
            </p:nvSpPr>
            <p:spPr>
              <a:xfrm>
                <a:off x="1870" y="5734"/>
                <a:ext cx="2468" cy="1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a:solidFill>
                      <a:schemeClr val="accent6"/>
                    </a:solidFill>
                    <a:effectLst/>
                    <a:latin typeface="江城圆体 400W" panose="020B0500000000000000" charset="-122"/>
                    <a:ea typeface="江城圆体 400W" panose="020B0500000000000000" charset="-122"/>
                    <a:cs typeface="汉仪大宋简" panose="02010600000101010101" charset="-122"/>
                  </a:rPr>
                  <a:t>04</a:t>
                </a:r>
                <a:endParaRPr lang="en-US" altLang="zh-CN" sz="4800">
                  <a:solidFill>
                    <a:schemeClr val="accent6"/>
                  </a:solidFill>
                  <a:effectLst/>
                  <a:latin typeface="江城圆体 400W" panose="020B0500000000000000" charset="-122"/>
                  <a:ea typeface="江城圆体 400W" panose="020B0500000000000000" charset="-122"/>
                  <a:cs typeface="汉仪大宋简" panose="02010600000101010101" charset="-122"/>
                </a:endParaRPr>
              </a:p>
            </p:txBody>
          </p:sp>
        </p:grpSp>
      </p:gr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5678805" y="1606550"/>
            <a:ext cx="5907405" cy="3247390"/>
            <a:chOff x="8943" y="3075"/>
            <a:chExt cx="9303" cy="5114"/>
          </a:xfrm>
        </p:grpSpPr>
        <p:sp>
          <p:nvSpPr>
            <p:cNvPr id="48" name="文本框 47"/>
            <p:cNvSpPr txBox="1"/>
            <p:nvPr/>
          </p:nvSpPr>
          <p:spPr>
            <a:xfrm>
              <a:off x="8943" y="3075"/>
              <a:ext cx="9303" cy="2931"/>
            </a:xfrm>
            <a:prstGeom prst="rect">
              <a:avLst/>
            </a:prstGeom>
            <a:noFill/>
          </p:spPr>
          <p:txBody>
            <a:bodyPr wrap="square" rtlCol="0">
              <a:spAutoFit/>
            </a:bodyPr>
            <a:lstStyle/>
            <a:p>
              <a:pPr algn="r"/>
              <a:r>
                <a:rPr lang="en-US" sz="11500">
                  <a:ln>
                    <a:solidFill>
                      <a:schemeClr val="accent6">
                        <a:lumMod val="20000"/>
                        <a:lumOff val="80000"/>
                      </a:schemeClr>
                    </a:solidFill>
                  </a:ln>
                  <a:solidFill>
                    <a:schemeClr val="bg1"/>
                  </a:solidFill>
                  <a:latin typeface="江城圆体 400W" panose="020B0500000000000000" charset="-122"/>
                  <a:ea typeface="江城圆体 400W" panose="020B0500000000000000" charset="-122"/>
                </a:rPr>
                <a:t>04</a:t>
              </a:r>
              <a:endParaRPr lang="en-US" altLang="zh-CN" sz="11500">
                <a:ln>
                  <a:solidFill>
                    <a:schemeClr val="accent6">
                      <a:lumMod val="20000"/>
                      <a:lumOff val="80000"/>
                    </a:schemeClr>
                  </a:solidFill>
                </a:ln>
                <a:solidFill>
                  <a:schemeClr val="bg1"/>
                </a:solidFill>
                <a:latin typeface="江城圆体 400W" panose="020B0500000000000000" charset="-122"/>
                <a:ea typeface="江城圆体 400W" panose="020B0500000000000000" charset="-122"/>
              </a:endParaRPr>
            </a:p>
          </p:txBody>
        </p:sp>
        <p:sp>
          <p:nvSpPr>
            <p:cNvPr id="17" name="矩形 16"/>
            <p:cNvSpPr/>
            <p:nvPr>
              <p:custDataLst>
                <p:tags r:id="rId1"/>
              </p:custDataLst>
            </p:nvPr>
          </p:nvSpPr>
          <p:spPr>
            <a:xfrm>
              <a:off x="9153" y="4627"/>
              <a:ext cx="9093" cy="1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6000" dirty="0">
                  <a:solidFill>
                    <a:schemeClr val="tx1">
                      <a:lumMod val="75000"/>
                      <a:lumOff val="25000"/>
                    </a:schemeClr>
                  </a:solidFill>
                  <a:latin typeface="优设标题黑" panose="00000500000000000000" charset="-122"/>
                  <a:ea typeface="优设标题黑" panose="00000500000000000000" charset="-122"/>
                  <a:cs typeface="汉仪大宋简" panose="02010600000101010101" charset="-122"/>
                  <a:sym typeface="+mn-ea"/>
                </a:rPr>
                <a:t>成果展示</a:t>
              </a:r>
              <a:endParaRPr lang="zh-CN" altLang="en-US" sz="6000" dirty="0">
                <a:solidFill>
                  <a:schemeClr val="tx1">
                    <a:lumMod val="75000"/>
                    <a:lumOff val="25000"/>
                  </a:schemeClr>
                </a:solidFill>
                <a:effectLst/>
                <a:latin typeface="优设标题黑" panose="00000500000000000000" charset="-122"/>
                <a:ea typeface="优设标题黑" panose="00000500000000000000" charset="-122"/>
                <a:cs typeface="汉仪大宋简" panose="02010600000101010101" charset="-122"/>
              </a:endParaRPr>
            </a:p>
          </p:txBody>
        </p:sp>
        <p:cxnSp>
          <p:nvCxnSpPr>
            <p:cNvPr id="3" name="直接连接符 2"/>
            <p:cNvCxnSpPr/>
            <p:nvPr/>
          </p:nvCxnSpPr>
          <p:spPr>
            <a:xfrm>
              <a:off x="12271" y="7053"/>
              <a:ext cx="5975" cy="0"/>
            </a:xfrm>
            <a:prstGeom prst="line">
              <a:avLst/>
            </a:prstGeom>
            <a:ln>
              <a:gradFill>
                <a:gsLst>
                  <a:gs pos="0">
                    <a:schemeClr val="accent6">
                      <a:lumMod val="20000"/>
                      <a:lumOff val="80000"/>
                    </a:schemeClr>
                  </a:gs>
                  <a:gs pos="100000">
                    <a:schemeClr val="accent6"/>
                  </a:gs>
                </a:gsLst>
                <a:lin ang="0" scaled="1"/>
              </a:gra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2075" y="7074"/>
              <a:ext cx="6171" cy="1115"/>
            </a:xfrm>
            <a:prstGeom prst="rect">
              <a:avLst/>
            </a:prstGeom>
            <a:noFill/>
          </p:spPr>
          <p:txBody>
            <a:bodyPr wrap="square" rtlCol="0">
              <a:spAutoFit/>
            </a:bodyPr>
            <a:lstStyle/>
            <a:p>
              <a:pPr algn="r"/>
              <a:r>
                <a:rPr lang="en-US" altLang="zh-CN" sz="2000" dirty="0">
                  <a:solidFill>
                    <a:schemeClr val="accent6"/>
                  </a:solidFill>
                  <a:latin typeface="江城圆体 400W" panose="020B0500000000000000" charset="-122"/>
                  <a:ea typeface="江城圆体 400W" panose="020B0500000000000000" charset="-122"/>
                  <a:sym typeface="+mn-ea"/>
                </a:rPr>
                <a:t>Core</a:t>
              </a:r>
              <a:r>
                <a:rPr lang="zh-CN" altLang="en-US" sz="2000" dirty="0">
                  <a:solidFill>
                    <a:schemeClr val="accent6"/>
                  </a:solidFill>
                  <a:latin typeface="江城圆体 400W" panose="020B0500000000000000" charset="-122"/>
                  <a:ea typeface="江城圆体 400W" panose="020B0500000000000000" charset="-122"/>
                  <a:sym typeface="+mn-ea"/>
                </a:rPr>
                <a:t> </a:t>
              </a:r>
              <a:r>
                <a:rPr lang="en-US" altLang="zh-CN" sz="2000" dirty="0">
                  <a:solidFill>
                    <a:schemeClr val="accent6"/>
                  </a:solidFill>
                  <a:latin typeface="江城圆体 400W" panose="020B0500000000000000" charset="-122"/>
                  <a:ea typeface="江城圆体 400W" panose="020B0500000000000000" charset="-122"/>
                  <a:sym typeface="+mn-ea"/>
                </a:rPr>
                <a:t>Competitiveness</a:t>
              </a:r>
              <a:br>
                <a:rPr lang="en-US" altLang="zh-CN" sz="2000" dirty="0">
                  <a:solidFill>
                    <a:schemeClr val="accent6"/>
                  </a:solidFill>
                  <a:latin typeface="江城圆体 400W" panose="020B0500000000000000" charset="-122"/>
                  <a:ea typeface="江城圆体 400W" panose="020B0500000000000000" charset="-122"/>
                  <a:sym typeface="+mn-ea"/>
                </a:rPr>
              </a:br>
              <a:r>
                <a:rPr lang="en-US" altLang="zh-CN" sz="2000" dirty="0">
                  <a:solidFill>
                    <a:schemeClr val="accent6"/>
                  </a:solidFill>
                  <a:latin typeface="江城圆体 400W" panose="020B0500000000000000" charset="-122"/>
                  <a:ea typeface="江城圆体 400W" panose="020B0500000000000000" charset="-122"/>
                  <a:sym typeface="+mn-ea"/>
                </a:rPr>
                <a:t>&amp;</a:t>
              </a:r>
              <a:r>
                <a:rPr lang="zh-CN" altLang="en-US" sz="2000" dirty="0">
                  <a:solidFill>
                    <a:schemeClr val="accent6"/>
                  </a:solidFill>
                  <a:latin typeface="江城圆体 400W" panose="020B0500000000000000" charset="-122"/>
                  <a:ea typeface="江城圆体 400W" panose="020B0500000000000000" charset="-122"/>
                  <a:sym typeface="+mn-ea"/>
                </a:rPr>
                <a:t> </a:t>
              </a:r>
              <a:r>
                <a:rPr lang="en-US" altLang="zh-CN" sz="2000" dirty="0">
                  <a:solidFill>
                    <a:schemeClr val="accent6"/>
                  </a:solidFill>
                  <a:latin typeface="江城圆体 400W" panose="020B0500000000000000" charset="-122"/>
                  <a:ea typeface="江城圆体 400W" panose="020B0500000000000000" charset="-122"/>
                  <a:sym typeface="+mn-ea"/>
                </a:rPr>
                <a:t>Future</a:t>
              </a:r>
              <a:r>
                <a:rPr lang="zh-CN" altLang="en-US" sz="2000" dirty="0">
                  <a:solidFill>
                    <a:schemeClr val="accent6"/>
                  </a:solidFill>
                  <a:latin typeface="江城圆体 400W" panose="020B0500000000000000" charset="-122"/>
                  <a:ea typeface="江城圆体 400W" panose="020B0500000000000000" charset="-122"/>
                  <a:sym typeface="+mn-ea"/>
                </a:rPr>
                <a:t> </a:t>
              </a:r>
              <a:r>
                <a:rPr lang="en-US" altLang="zh-CN" sz="2000" dirty="0">
                  <a:solidFill>
                    <a:schemeClr val="accent6"/>
                  </a:solidFill>
                  <a:latin typeface="江城圆体 400W" panose="020B0500000000000000" charset="-122"/>
                  <a:ea typeface="江城圆体 400W" panose="020B0500000000000000" charset="-122"/>
                  <a:sym typeface="+mn-ea"/>
                </a:rPr>
                <a:t>Planning</a:t>
              </a:r>
              <a:endParaRPr lang="zh-CN" altLang="en-US" sz="2000" dirty="0">
                <a:solidFill>
                  <a:schemeClr val="accent6"/>
                </a:solidFill>
                <a:effectLst/>
                <a:latin typeface="江城圆体 400W" panose="020B0500000000000000" charset="-122"/>
                <a:ea typeface="江城圆体 400W" panose="020B0500000000000000" charset="-122"/>
                <a:sym typeface="+mn-ea"/>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1033248" y="279048"/>
            <a:ext cx="5779676" cy="646331"/>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成果展示</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9000"/>
            <a:ext cx="12362003" cy="295444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31" y="1283793"/>
            <a:ext cx="8418836" cy="1948804"/>
          </a:xfrm>
          <a:prstGeom prst="rect">
            <a:avLst/>
          </a:prstGeom>
        </p:spPr>
      </p:pic>
      <p:sp>
        <p:nvSpPr>
          <p:cNvPr id="11" name="文本框 10"/>
          <p:cNvSpPr txBox="1"/>
          <p:nvPr>
            <p:custDataLst>
              <p:tags r:id="rId4"/>
            </p:custDataLst>
          </p:nvPr>
        </p:nvSpPr>
        <p:spPr>
          <a:xfrm>
            <a:off x="8808292" y="1283793"/>
            <a:ext cx="2950120" cy="1754326"/>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在聚宽平台上的测试结果如图所示</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1033248" y="279048"/>
            <a:ext cx="5779676" cy="646331"/>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模型比较（其他模型）</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3300"/>
            <a:ext cx="6324243" cy="2674469"/>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85411"/>
            <a:ext cx="6954234" cy="327258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885" y="3272589"/>
            <a:ext cx="6245392" cy="2598448"/>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5485516" y="1775321"/>
            <a:ext cx="5911850" cy="2734945"/>
            <a:chOff x="8936" y="2746"/>
            <a:chExt cx="9310" cy="4307"/>
          </a:xfrm>
        </p:grpSpPr>
        <p:sp>
          <p:nvSpPr>
            <p:cNvPr id="48" name="文本框 47"/>
            <p:cNvSpPr txBox="1"/>
            <p:nvPr/>
          </p:nvSpPr>
          <p:spPr>
            <a:xfrm>
              <a:off x="8936" y="2746"/>
              <a:ext cx="9303" cy="2931"/>
            </a:xfrm>
            <a:prstGeom prst="rect">
              <a:avLst/>
            </a:prstGeom>
            <a:noFill/>
          </p:spPr>
          <p:txBody>
            <a:bodyPr wrap="square" rtlCol="0">
              <a:spAutoFit/>
            </a:bodyPr>
            <a:lstStyle/>
            <a:p>
              <a:pPr algn="r"/>
              <a:r>
                <a:rPr lang="en-US" sz="11500" dirty="0">
                  <a:ln>
                    <a:solidFill>
                      <a:schemeClr val="accent6">
                        <a:lumMod val="20000"/>
                        <a:lumOff val="80000"/>
                      </a:schemeClr>
                    </a:solidFill>
                  </a:ln>
                  <a:solidFill>
                    <a:schemeClr val="bg1"/>
                  </a:solidFill>
                  <a:latin typeface="江城圆体 400W" panose="020B0500000000000000" charset="-122"/>
                  <a:ea typeface="江城圆体 400W" panose="020B0500000000000000" charset="-122"/>
                </a:rPr>
                <a:t>01</a:t>
              </a:r>
              <a:endParaRPr lang="en-US" altLang="zh-CN" sz="11500" dirty="0">
                <a:ln>
                  <a:solidFill>
                    <a:schemeClr val="accent6">
                      <a:lumMod val="20000"/>
                      <a:lumOff val="80000"/>
                    </a:schemeClr>
                  </a:solidFill>
                </a:ln>
                <a:solidFill>
                  <a:schemeClr val="bg1"/>
                </a:solidFill>
                <a:latin typeface="江城圆体 400W" panose="020B0500000000000000" charset="-122"/>
                <a:ea typeface="江城圆体 400W" panose="020B0500000000000000" charset="-122"/>
              </a:endParaRPr>
            </a:p>
          </p:txBody>
        </p:sp>
        <p:sp>
          <p:nvSpPr>
            <p:cNvPr id="17" name="矩形 16"/>
            <p:cNvSpPr/>
            <p:nvPr>
              <p:custDataLst>
                <p:tags r:id="rId1"/>
              </p:custDataLst>
            </p:nvPr>
          </p:nvSpPr>
          <p:spPr>
            <a:xfrm>
              <a:off x="12271" y="4157"/>
              <a:ext cx="5765" cy="1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7200" dirty="0">
                  <a:solidFill>
                    <a:schemeClr val="tx1">
                      <a:lumMod val="75000"/>
                      <a:lumOff val="25000"/>
                    </a:schemeClr>
                  </a:solidFill>
                  <a:latin typeface="优设标题黑" panose="00000500000000000000" charset="-122"/>
                  <a:ea typeface="优设标题黑" panose="00000500000000000000" charset="-122"/>
                  <a:cs typeface="汉仪大宋简" panose="02010600000101010101" charset="-122"/>
                </a:rPr>
                <a:t>前置知识</a:t>
              </a:r>
              <a:endParaRPr lang="zh-CN" altLang="en-US" sz="7200" dirty="0">
                <a:solidFill>
                  <a:schemeClr val="tx1">
                    <a:lumMod val="75000"/>
                    <a:lumOff val="25000"/>
                  </a:schemeClr>
                </a:solidFill>
                <a:effectLst/>
                <a:latin typeface="优设标题黑" panose="00000500000000000000" charset="-122"/>
                <a:ea typeface="优设标题黑" panose="00000500000000000000" charset="-122"/>
                <a:cs typeface="汉仪大宋简" panose="02010600000101010101" charset="-122"/>
              </a:endParaRPr>
            </a:p>
          </p:txBody>
        </p:sp>
        <p:cxnSp>
          <p:nvCxnSpPr>
            <p:cNvPr id="3" name="直接连接符 2"/>
            <p:cNvCxnSpPr/>
            <p:nvPr/>
          </p:nvCxnSpPr>
          <p:spPr>
            <a:xfrm>
              <a:off x="12271" y="7053"/>
              <a:ext cx="5975" cy="0"/>
            </a:xfrm>
            <a:prstGeom prst="line">
              <a:avLst/>
            </a:prstGeom>
            <a:ln>
              <a:gradFill>
                <a:gsLst>
                  <a:gs pos="0">
                    <a:schemeClr val="accent6">
                      <a:lumMod val="20000"/>
                      <a:lumOff val="80000"/>
                    </a:schemeClr>
                  </a:gs>
                  <a:gs pos="100000">
                    <a:schemeClr val="accent6"/>
                  </a:gs>
                </a:gsLst>
                <a:lin ang="0" scaled="1"/>
              </a:gra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2068" y="6142"/>
              <a:ext cx="6171" cy="628"/>
            </a:xfrm>
            <a:prstGeom prst="rect">
              <a:avLst/>
            </a:prstGeom>
            <a:noFill/>
          </p:spPr>
          <p:txBody>
            <a:bodyPr wrap="square" rtlCol="0">
              <a:spAutoFit/>
            </a:bodyPr>
            <a:lstStyle/>
            <a:p>
              <a:pPr algn="r"/>
              <a:r>
                <a:rPr lang="en-US" altLang="zh-CN" sz="2000" dirty="0">
                  <a:solidFill>
                    <a:schemeClr val="accent6"/>
                  </a:solidFill>
                  <a:effectLst/>
                  <a:latin typeface="江城圆体 400W" panose="020B0500000000000000" charset="-122"/>
                  <a:ea typeface="江城圆体 400W" panose="020B0500000000000000" charset="-122"/>
                  <a:sym typeface="+mn-ea"/>
                </a:rPr>
                <a:t>Project</a:t>
              </a:r>
              <a:r>
                <a:rPr lang="zh-CN" altLang="en-US" sz="2000" dirty="0">
                  <a:solidFill>
                    <a:schemeClr val="accent6"/>
                  </a:solidFill>
                  <a:effectLst/>
                  <a:latin typeface="江城圆体 400W" panose="020B0500000000000000" charset="-122"/>
                  <a:ea typeface="江城圆体 400W" panose="020B0500000000000000" charset="-122"/>
                  <a:sym typeface="+mn-ea"/>
                </a:rPr>
                <a:t> </a:t>
              </a:r>
              <a:r>
                <a:rPr lang="en-US" altLang="zh-CN" sz="2000" dirty="0">
                  <a:solidFill>
                    <a:schemeClr val="accent6"/>
                  </a:solidFill>
                  <a:latin typeface="江城圆体 400W" panose="020B0500000000000000" charset="-122"/>
                  <a:ea typeface="江城圆体 400W" panose="020B0500000000000000" charset="-122"/>
                  <a:sym typeface="+mn-ea"/>
                </a:rPr>
                <a:t>Background</a:t>
              </a:r>
              <a:endParaRPr lang="zh-CN" altLang="en-US" sz="2000" dirty="0">
                <a:solidFill>
                  <a:schemeClr val="accent6"/>
                </a:solidFill>
                <a:effectLst/>
                <a:latin typeface="江城圆体 400W" panose="020B0500000000000000" charset="-122"/>
                <a:ea typeface="江城圆体 400W" panose="020B0500000000000000" charset="-122"/>
                <a:sym typeface="+mn-ea"/>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2192000" y="2926080"/>
            <a:ext cx="1530350" cy="3320415"/>
          </a:xfrm>
          <a:prstGeom prst="rect">
            <a:avLst/>
          </a:pr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1"/>
            </p:custDataLst>
          </p:nvPr>
        </p:nvSpPr>
        <p:spPr>
          <a:xfrm>
            <a:off x="1031668" y="1130715"/>
            <a:ext cx="6025955" cy="769441"/>
          </a:xfrm>
          <a:prstGeom prst="rect">
            <a:avLst/>
          </a:prstGeom>
          <a:noFill/>
        </p:spPr>
        <p:txBody>
          <a:bodyPr wrap="square" rtlCol="0">
            <a:spAutoFit/>
          </a:bodyPr>
          <a:lstStyle/>
          <a:p>
            <a:pPr algn="l"/>
            <a:r>
              <a:rPr lang="zh-CN" altLang="en-US" sz="4400" dirty="0">
                <a:solidFill>
                  <a:schemeClr val="tx1">
                    <a:lumMod val="75000"/>
                    <a:lumOff val="25000"/>
                  </a:schemeClr>
                </a:solidFill>
                <a:latin typeface="优设标题黑" panose="00000500000000000000" charset="-122"/>
                <a:ea typeface="优设标题黑" panose="00000500000000000000" charset="-122"/>
              </a:rPr>
              <a:t>量化数据金融是什么？</a:t>
            </a:r>
            <a:endParaRPr lang="en-US" altLang="zh-CN" sz="4400" dirty="0">
              <a:solidFill>
                <a:schemeClr val="tx1">
                  <a:lumMod val="75000"/>
                  <a:lumOff val="25000"/>
                </a:schemeClr>
              </a:solidFill>
              <a:latin typeface="优设标题黑" panose="00000500000000000000" charset="-122"/>
              <a:ea typeface="优设标题黑" panose="00000500000000000000" charset="-122"/>
            </a:endParaRPr>
          </a:p>
        </p:txBody>
      </p:sp>
      <p:sp>
        <p:nvSpPr>
          <p:cNvPr id="2" name="文本框 1"/>
          <p:cNvSpPr txBox="1"/>
          <p:nvPr>
            <p:custDataLst>
              <p:tags r:id="rId2"/>
            </p:custDataLst>
          </p:nvPr>
        </p:nvSpPr>
        <p:spPr>
          <a:xfrm>
            <a:off x="1031668" y="2367171"/>
            <a:ext cx="10443408" cy="2123658"/>
          </a:xfrm>
          <a:prstGeom prst="rect">
            <a:avLst/>
          </a:prstGeom>
          <a:noFill/>
        </p:spPr>
        <p:txBody>
          <a:bodyPr wrap="square" rtlCol="0">
            <a:spAutoFit/>
          </a:bodyPr>
          <a:lstStyle/>
          <a:p>
            <a:pPr algn="l"/>
            <a:r>
              <a:rPr lang="zh-CN" altLang="en-US" sz="4400" dirty="0">
                <a:solidFill>
                  <a:schemeClr val="tx1">
                    <a:lumMod val="75000"/>
                    <a:lumOff val="25000"/>
                  </a:schemeClr>
                </a:solidFill>
                <a:latin typeface="优设标题黑" panose="00000500000000000000" charset="-122"/>
                <a:ea typeface="优设标题黑" panose="00000500000000000000" charset="-122"/>
              </a:rPr>
              <a:t>设计一套算法，投入股票市场，让机器操作代替人工操作，执行买入</a:t>
            </a:r>
            <a:r>
              <a:rPr lang="en-US" altLang="zh-CN" sz="4400" dirty="0">
                <a:solidFill>
                  <a:schemeClr val="tx1">
                    <a:lumMod val="75000"/>
                    <a:lumOff val="25000"/>
                  </a:schemeClr>
                </a:solidFill>
                <a:latin typeface="优设标题黑" panose="00000500000000000000" charset="-122"/>
                <a:ea typeface="优设标题黑" panose="00000500000000000000" charset="-122"/>
              </a:rPr>
              <a:t>\</a:t>
            </a:r>
            <a:r>
              <a:rPr lang="zh-CN" altLang="en-US" sz="4400" dirty="0">
                <a:solidFill>
                  <a:schemeClr val="tx1">
                    <a:lumMod val="75000"/>
                    <a:lumOff val="25000"/>
                  </a:schemeClr>
                </a:solidFill>
                <a:latin typeface="优设标题黑" panose="00000500000000000000" charset="-122"/>
                <a:ea typeface="优设标题黑" panose="00000500000000000000" charset="-122"/>
              </a:rPr>
              <a:t>卖出</a:t>
            </a:r>
            <a:r>
              <a:rPr lang="en-US" altLang="zh-CN" sz="4400" dirty="0">
                <a:solidFill>
                  <a:schemeClr val="tx1">
                    <a:lumMod val="75000"/>
                    <a:lumOff val="25000"/>
                  </a:schemeClr>
                </a:solidFill>
                <a:latin typeface="优设标题黑" panose="00000500000000000000" charset="-122"/>
                <a:ea typeface="优设标题黑" panose="00000500000000000000" charset="-122"/>
              </a:rPr>
              <a:t>\</a:t>
            </a:r>
            <a:r>
              <a:rPr lang="zh-CN" altLang="en-US" sz="4400" dirty="0">
                <a:solidFill>
                  <a:schemeClr val="tx1">
                    <a:lumMod val="75000"/>
                    <a:lumOff val="25000"/>
                  </a:schemeClr>
                </a:solidFill>
                <a:latin typeface="优设标题黑" panose="00000500000000000000" charset="-122"/>
                <a:ea typeface="优设标题黑" panose="00000500000000000000" charset="-122"/>
              </a:rPr>
              <a:t>清仓等操作，实现经济效益</a:t>
            </a:r>
            <a:endParaRPr lang="en-US" altLang="zh-CN" sz="4400" dirty="0">
              <a:solidFill>
                <a:schemeClr val="tx1">
                  <a:lumMod val="75000"/>
                  <a:lumOff val="25000"/>
                </a:schemeClr>
              </a:solidFill>
              <a:latin typeface="优设标题黑" panose="00000500000000000000" charset="-122"/>
              <a:ea typeface="优设标题黑" panose="00000500000000000000"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2192000" y="2926080"/>
            <a:ext cx="1530350" cy="3320415"/>
          </a:xfrm>
          <a:prstGeom prst="rect">
            <a:avLst/>
          </a:prstGeom>
          <a:solidFill>
            <a:srgbClr val="F5F7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custDataLst>
              <p:tags r:id="rId1"/>
            </p:custDataLst>
          </p:nvPr>
        </p:nvSpPr>
        <p:spPr>
          <a:xfrm>
            <a:off x="877120" y="1415696"/>
            <a:ext cx="2394112" cy="769441"/>
          </a:xfrm>
          <a:prstGeom prst="rect">
            <a:avLst/>
          </a:prstGeom>
          <a:noFill/>
        </p:spPr>
        <p:txBody>
          <a:bodyPr wrap="square" rtlCol="0">
            <a:spAutoFit/>
          </a:bodyPr>
          <a:lstStyle/>
          <a:p>
            <a:pPr algn="l"/>
            <a:r>
              <a:rPr lang="zh-CN" altLang="en-US" sz="4400" dirty="0">
                <a:solidFill>
                  <a:schemeClr val="tx1">
                    <a:lumMod val="75000"/>
                    <a:lumOff val="25000"/>
                  </a:schemeClr>
                </a:solidFill>
                <a:latin typeface="优设标题黑" panose="00000500000000000000" charset="-122"/>
                <a:ea typeface="优设标题黑" panose="00000500000000000000" charset="-122"/>
              </a:rPr>
              <a:t>策略收益</a:t>
            </a:r>
            <a:endParaRPr lang="en-US" altLang="zh-CN" sz="4400" dirty="0">
              <a:solidFill>
                <a:schemeClr val="tx1">
                  <a:lumMod val="75000"/>
                  <a:lumOff val="25000"/>
                </a:schemeClr>
              </a:solidFill>
              <a:latin typeface="优设标题黑" panose="00000500000000000000" charset="-122"/>
              <a:ea typeface="优设标题黑" panose="00000500000000000000" charset="-122"/>
            </a:endParaRPr>
          </a:p>
        </p:txBody>
      </p:sp>
      <p:sp>
        <p:nvSpPr>
          <p:cNvPr id="9" name="文本框 8"/>
          <p:cNvSpPr txBox="1"/>
          <p:nvPr>
            <p:custDataLst>
              <p:tags r:id="rId2"/>
            </p:custDataLst>
          </p:nvPr>
        </p:nvSpPr>
        <p:spPr>
          <a:xfrm>
            <a:off x="877120" y="3903423"/>
            <a:ext cx="2394112" cy="769441"/>
          </a:xfrm>
          <a:prstGeom prst="rect">
            <a:avLst/>
          </a:prstGeom>
          <a:noFill/>
        </p:spPr>
        <p:txBody>
          <a:bodyPr wrap="square" rtlCol="0">
            <a:spAutoFit/>
          </a:bodyPr>
          <a:lstStyle/>
          <a:p>
            <a:pPr algn="l"/>
            <a:r>
              <a:rPr lang="zh-CN" altLang="en-US" sz="4400" dirty="0">
                <a:solidFill>
                  <a:schemeClr val="tx1">
                    <a:lumMod val="75000"/>
                    <a:lumOff val="25000"/>
                  </a:schemeClr>
                </a:solidFill>
                <a:latin typeface="优设标题黑" panose="00000500000000000000" charset="-122"/>
                <a:ea typeface="优设标题黑" panose="00000500000000000000" charset="-122"/>
              </a:rPr>
              <a:t>基准收益</a:t>
            </a:r>
            <a:endParaRPr lang="en-US" altLang="zh-CN" sz="4400" dirty="0">
              <a:solidFill>
                <a:schemeClr val="tx1">
                  <a:lumMod val="75000"/>
                  <a:lumOff val="25000"/>
                </a:schemeClr>
              </a:solidFill>
              <a:latin typeface="优设标题黑" panose="00000500000000000000" charset="-122"/>
              <a:ea typeface="优设标题黑" panose="00000500000000000000" charset="-122"/>
            </a:endParaRPr>
          </a:p>
        </p:txBody>
      </p:sp>
      <p:sp>
        <p:nvSpPr>
          <p:cNvPr id="11" name="文本框 10"/>
          <p:cNvSpPr txBox="1"/>
          <p:nvPr>
            <p:custDataLst>
              <p:tags r:id="rId3"/>
            </p:custDataLst>
          </p:nvPr>
        </p:nvSpPr>
        <p:spPr>
          <a:xfrm>
            <a:off x="915757" y="119866"/>
            <a:ext cx="2394112" cy="769441"/>
          </a:xfrm>
          <a:prstGeom prst="rect">
            <a:avLst/>
          </a:prstGeom>
          <a:noFill/>
        </p:spPr>
        <p:txBody>
          <a:bodyPr wrap="square" rtlCol="0">
            <a:spAutoFit/>
          </a:bodyPr>
          <a:lstStyle/>
          <a:p>
            <a:pPr algn="l"/>
            <a:r>
              <a:rPr lang="zh-CN" altLang="en-US" sz="4400" b="1" dirty="0">
                <a:solidFill>
                  <a:schemeClr val="tx1">
                    <a:lumMod val="75000"/>
                    <a:lumOff val="25000"/>
                  </a:schemeClr>
                </a:solidFill>
                <a:latin typeface="优设标题黑" panose="00000500000000000000" charset="-122"/>
                <a:ea typeface="优设标题黑" panose="00000500000000000000" charset="-122"/>
              </a:rPr>
              <a:t>炒股术语</a:t>
            </a:r>
            <a:endParaRPr lang="en-US" altLang="zh-CN" sz="4400" b="1" dirty="0">
              <a:solidFill>
                <a:schemeClr val="tx1">
                  <a:lumMod val="75000"/>
                  <a:lumOff val="25000"/>
                </a:schemeClr>
              </a:solidFill>
              <a:latin typeface="优设标题黑" panose="00000500000000000000" charset="-122"/>
              <a:ea typeface="优设标题黑" panose="00000500000000000000" charset="-122"/>
            </a:endParaRPr>
          </a:p>
        </p:txBody>
      </p:sp>
      <p:sp>
        <p:nvSpPr>
          <p:cNvPr id="12" name="文本框 11"/>
          <p:cNvSpPr txBox="1"/>
          <p:nvPr>
            <p:custDataLst>
              <p:tags r:id="rId4"/>
            </p:custDataLst>
          </p:nvPr>
        </p:nvSpPr>
        <p:spPr>
          <a:xfrm>
            <a:off x="3271231" y="1415696"/>
            <a:ext cx="7753083" cy="1938992"/>
          </a:xfrm>
          <a:prstGeom prst="rect">
            <a:avLst/>
          </a:prstGeom>
          <a:noFill/>
        </p:spPr>
        <p:txBody>
          <a:bodyPr wrap="square" rtlCol="0">
            <a:spAutoFit/>
          </a:bodyPr>
          <a:lstStyle/>
          <a:p>
            <a:r>
              <a:rPr lang="zh-CN" altLang="en-US" sz="2400" b="1" dirty="0">
                <a:solidFill>
                  <a:srgbClr val="0E0E0E"/>
                </a:solidFill>
                <a:effectLst/>
                <a:latin typeface=".AppleSystemUIFont"/>
              </a:rPr>
              <a:t>是指在特定投资策略下，通过应用该策略进行投资所获得的</a:t>
            </a:r>
            <a:r>
              <a:rPr lang="zh-CN" altLang="en-US" sz="2400" b="1" dirty="0">
                <a:solidFill>
                  <a:srgbClr val="FF0000"/>
                </a:solidFill>
                <a:effectLst/>
                <a:latin typeface=".AppleSystemUIFont"/>
              </a:rPr>
              <a:t>回报</a:t>
            </a:r>
            <a:r>
              <a:rPr lang="zh-CN" altLang="en-US" sz="2400" b="1" dirty="0">
                <a:solidFill>
                  <a:srgbClr val="0E0E0E"/>
                </a:solidFill>
                <a:effectLst/>
                <a:latin typeface=".AppleSystemUIFont"/>
              </a:rPr>
              <a:t>。它衡量的是投资策略的效果，通常通过比较策略实际产生的收益与预期收益或市场整体表现来评估。策略收益的计算方式是根据初始投资金额与最终资产值的差异来得出，表达为百分比。</a:t>
            </a:r>
            <a:endParaRPr lang="zh-CN" altLang="en-US" sz="2400" b="1" dirty="0">
              <a:solidFill>
                <a:srgbClr val="0E0E0E"/>
              </a:solidFill>
              <a:effectLst/>
              <a:latin typeface=".AppleSystemUIFont"/>
            </a:endParaRPr>
          </a:p>
        </p:txBody>
      </p:sp>
      <p:sp>
        <p:nvSpPr>
          <p:cNvPr id="14" name="文本框 13"/>
          <p:cNvSpPr txBox="1"/>
          <p:nvPr>
            <p:custDataLst>
              <p:tags r:id="rId5"/>
            </p:custDataLst>
          </p:nvPr>
        </p:nvSpPr>
        <p:spPr>
          <a:xfrm>
            <a:off x="3284110" y="3952834"/>
            <a:ext cx="7753083" cy="1569660"/>
          </a:xfrm>
          <a:prstGeom prst="rect">
            <a:avLst/>
          </a:prstGeom>
          <a:noFill/>
        </p:spPr>
        <p:txBody>
          <a:bodyPr wrap="square" rtlCol="0">
            <a:spAutoFit/>
          </a:bodyPr>
          <a:lstStyle/>
          <a:p>
            <a:r>
              <a:rPr lang="zh-CN" altLang="en-US" sz="2400" b="1" dirty="0">
                <a:solidFill>
                  <a:srgbClr val="0E0E0E"/>
                </a:solidFill>
                <a:effectLst/>
                <a:latin typeface=".AppleSystemUIFont"/>
              </a:rPr>
              <a:t>是指用于评估投资表现的</a:t>
            </a:r>
            <a:r>
              <a:rPr lang="zh-CN" altLang="en-US" sz="2400" b="1" dirty="0">
                <a:solidFill>
                  <a:srgbClr val="FF0000"/>
                </a:solidFill>
                <a:effectLst/>
                <a:latin typeface=".AppleSystemUIFont"/>
              </a:rPr>
              <a:t>参考收益率</a:t>
            </a:r>
            <a:r>
              <a:rPr lang="zh-CN" altLang="en-US" sz="2400" b="1" dirty="0">
                <a:solidFill>
                  <a:srgbClr val="0E0E0E"/>
                </a:solidFill>
                <a:effectLst/>
                <a:latin typeface=".AppleSystemUIFont"/>
              </a:rPr>
              <a:t>，通常代表一个市场指数或特定资产类别的整体表现。基准收益的作用是作为一个比较标准，帮助投资者判断其投资策略或资产组合的表现是否优于或劣于市场的平均水平。</a:t>
            </a:r>
            <a:endParaRPr lang="zh-CN" altLang="en-US" sz="2400" b="1" dirty="0">
              <a:solidFill>
                <a:srgbClr val="0E0E0E"/>
              </a:solidFill>
              <a:effectLst/>
              <a:latin typeface=".AppleSystemUIFont"/>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5678805" y="1606550"/>
            <a:ext cx="7233920" cy="2526030"/>
            <a:chOff x="8943" y="3075"/>
            <a:chExt cx="11392" cy="3978"/>
          </a:xfrm>
        </p:grpSpPr>
        <p:sp>
          <p:nvSpPr>
            <p:cNvPr id="48" name="文本框 47"/>
            <p:cNvSpPr txBox="1"/>
            <p:nvPr/>
          </p:nvSpPr>
          <p:spPr>
            <a:xfrm>
              <a:off x="8943" y="3075"/>
              <a:ext cx="9303" cy="2931"/>
            </a:xfrm>
            <a:prstGeom prst="rect">
              <a:avLst/>
            </a:prstGeom>
            <a:noFill/>
          </p:spPr>
          <p:txBody>
            <a:bodyPr wrap="square" rtlCol="0">
              <a:spAutoFit/>
            </a:bodyPr>
            <a:lstStyle/>
            <a:p>
              <a:pPr algn="r"/>
              <a:r>
                <a:rPr lang="en-US" sz="11500">
                  <a:ln>
                    <a:solidFill>
                      <a:schemeClr val="accent6">
                        <a:lumMod val="20000"/>
                        <a:lumOff val="80000"/>
                      </a:schemeClr>
                    </a:solidFill>
                  </a:ln>
                  <a:solidFill>
                    <a:schemeClr val="bg1"/>
                  </a:solidFill>
                  <a:latin typeface="江城圆体 400W" panose="020B0500000000000000" charset="-122"/>
                  <a:ea typeface="江城圆体 400W" panose="020B0500000000000000" charset="-122"/>
                </a:rPr>
                <a:t>02</a:t>
              </a:r>
              <a:endParaRPr lang="en-US" altLang="zh-CN" sz="11500">
                <a:ln>
                  <a:solidFill>
                    <a:schemeClr val="accent6">
                      <a:lumMod val="20000"/>
                      <a:lumOff val="80000"/>
                    </a:schemeClr>
                  </a:solidFill>
                </a:ln>
                <a:solidFill>
                  <a:schemeClr val="bg1"/>
                </a:solidFill>
                <a:latin typeface="江城圆体 400W" panose="020B0500000000000000" charset="-122"/>
                <a:ea typeface="江城圆体 400W" panose="020B0500000000000000" charset="-122"/>
              </a:endParaRPr>
            </a:p>
          </p:txBody>
        </p:sp>
        <p:sp>
          <p:nvSpPr>
            <p:cNvPr id="17" name="矩形 16"/>
            <p:cNvSpPr/>
            <p:nvPr>
              <p:custDataLst>
                <p:tags r:id="rId1"/>
              </p:custDataLst>
            </p:nvPr>
          </p:nvSpPr>
          <p:spPr>
            <a:xfrm>
              <a:off x="11242" y="4261"/>
              <a:ext cx="9093" cy="19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solidFill>
                    <a:schemeClr val="tx1">
                      <a:lumMod val="75000"/>
                      <a:lumOff val="25000"/>
                    </a:schemeClr>
                  </a:solidFill>
                  <a:effectLst/>
                  <a:latin typeface="优设标题黑" panose="00000500000000000000" charset="-122"/>
                  <a:ea typeface="优设标题黑" panose="00000500000000000000" charset="-122"/>
                  <a:sym typeface="+mn-ea"/>
                </a:rPr>
                <a:t>数据来源</a:t>
              </a:r>
              <a:endParaRPr lang="en-US" altLang="zh-CN" sz="6000" dirty="0">
                <a:solidFill>
                  <a:schemeClr val="tx1">
                    <a:lumMod val="75000"/>
                    <a:lumOff val="25000"/>
                  </a:schemeClr>
                </a:solidFill>
                <a:effectLst/>
                <a:latin typeface="优设标题黑" panose="00000500000000000000" charset="-122"/>
                <a:ea typeface="优设标题黑" panose="00000500000000000000" charset="-122"/>
                <a:sym typeface="+mn-ea"/>
              </a:endParaRPr>
            </a:p>
            <a:p>
              <a:pPr algn="ctr"/>
              <a:r>
                <a:rPr lang="en-US" altLang="zh-CN" sz="6000" dirty="0">
                  <a:solidFill>
                    <a:schemeClr val="tx1">
                      <a:lumMod val="75000"/>
                      <a:lumOff val="25000"/>
                    </a:schemeClr>
                  </a:solidFill>
                  <a:effectLst/>
                  <a:latin typeface="优设标题黑" panose="00000500000000000000" charset="-122"/>
                  <a:ea typeface="优设标题黑" panose="00000500000000000000" charset="-122"/>
                  <a:sym typeface="+mn-ea"/>
                </a:rPr>
                <a:t>&amp;</a:t>
              </a:r>
              <a:r>
                <a:rPr lang="zh-CN" altLang="en-US" sz="6000" dirty="0">
                  <a:solidFill>
                    <a:schemeClr val="tx1">
                      <a:lumMod val="75000"/>
                      <a:lumOff val="25000"/>
                    </a:schemeClr>
                  </a:solidFill>
                  <a:latin typeface="优设标题黑" panose="00000500000000000000" charset="-122"/>
                  <a:ea typeface="优设标题黑" panose="00000500000000000000" charset="-122"/>
                  <a:sym typeface="+mn-ea"/>
                </a:rPr>
                <a:t>清洗</a:t>
              </a:r>
              <a:endParaRPr lang="zh-CN" altLang="en-US" sz="6000" dirty="0">
                <a:solidFill>
                  <a:schemeClr val="tx1">
                    <a:lumMod val="75000"/>
                    <a:lumOff val="25000"/>
                  </a:schemeClr>
                </a:solidFill>
                <a:effectLst/>
                <a:latin typeface="优设标题黑" panose="00000500000000000000" charset="-122"/>
                <a:ea typeface="优设标题黑" panose="00000500000000000000" charset="-122"/>
                <a:sym typeface="+mn-ea"/>
              </a:endParaRPr>
            </a:p>
          </p:txBody>
        </p:sp>
        <p:cxnSp>
          <p:nvCxnSpPr>
            <p:cNvPr id="3" name="直接连接符 2"/>
            <p:cNvCxnSpPr/>
            <p:nvPr/>
          </p:nvCxnSpPr>
          <p:spPr>
            <a:xfrm>
              <a:off x="12271" y="7053"/>
              <a:ext cx="5975" cy="0"/>
            </a:xfrm>
            <a:prstGeom prst="line">
              <a:avLst/>
            </a:prstGeom>
            <a:ln>
              <a:gradFill>
                <a:gsLst>
                  <a:gs pos="0">
                    <a:schemeClr val="accent6">
                      <a:lumMod val="20000"/>
                      <a:lumOff val="80000"/>
                    </a:schemeClr>
                  </a:gs>
                  <a:gs pos="100000">
                    <a:schemeClr val="accent6"/>
                  </a:gs>
                </a:gsLst>
                <a:lin ang="0" scaled="1"/>
              </a:gra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2075" y="6285"/>
              <a:ext cx="6171" cy="628"/>
            </a:xfrm>
            <a:prstGeom prst="rect">
              <a:avLst/>
            </a:prstGeom>
            <a:noFill/>
          </p:spPr>
          <p:txBody>
            <a:bodyPr wrap="square" rtlCol="0">
              <a:spAutoFit/>
            </a:bodyPr>
            <a:lstStyle/>
            <a:p>
              <a:pPr algn="r"/>
              <a:r>
                <a:rPr lang="en-US" altLang="zh-CN" sz="2000" dirty="0">
                  <a:solidFill>
                    <a:schemeClr val="accent6"/>
                  </a:solidFill>
                  <a:latin typeface="江城圆体 400W" panose="020B0500000000000000" charset="-122"/>
                  <a:ea typeface="江城圆体 400W" panose="020B0500000000000000" charset="-122"/>
                  <a:sym typeface="+mn-ea"/>
                </a:rPr>
                <a:t>Product</a:t>
              </a:r>
              <a:r>
                <a:rPr lang="zh-CN" altLang="en-US" sz="2000" dirty="0">
                  <a:solidFill>
                    <a:schemeClr val="accent6"/>
                  </a:solidFill>
                  <a:latin typeface="江城圆体 400W" panose="020B0500000000000000" charset="-122"/>
                  <a:ea typeface="江城圆体 400W" panose="020B0500000000000000" charset="-122"/>
                  <a:sym typeface="+mn-ea"/>
                </a:rPr>
                <a:t> </a:t>
              </a:r>
              <a:r>
                <a:rPr lang="en-US" altLang="zh-CN" sz="2000" dirty="0">
                  <a:solidFill>
                    <a:schemeClr val="accent6"/>
                  </a:solidFill>
                  <a:latin typeface="江城圆体 400W" panose="020B0500000000000000" charset="-122"/>
                  <a:ea typeface="江城圆体 400W" panose="020B0500000000000000" charset="-122"/>
                  <a:sym typeface="+mn-ea"/>
                </a:rPr>
                <a:t>Introduction</a:t>
              </a:r>
              <a:endParaRPr lang="zh-CN" altLang="en-US" sz="2000" dirty="0">
                <a:solidFill>
                  <a:schemeClr val="accent6"/>
                </a:solidFill>
                <a:effectLst/>
                <a:latin typeface="江城圆体 400W" panose="020B0500000000000000" charset="-122"/>
                <a:ea typeface="江城圆体 400W" panose="020B0500000000000000" charset="-122"/>
                <a:sym typeface="+mn-ea"/>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193182" y="4172208"/>
            <a:ext cx="11539472" cy="1200329"/>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我们直接筛掉了</a:t>
            </a:r>
            <a:r>
              <a:rPr lang="zh-CN" altLang="en-US" sz="3600" dirty="0">
                <a:solidFill>
                  <a:srgbClr val="FF0000"/>
                </a:solidFill>
                <a:latin typeface="优设标题黑" panose="00000500000000000000" charset="-122"/>
                <a:ea typeface="优设标题黑" panose="00000500000000000000" charset="-122"/>
              </a:rPr>
              <a:t>创业板、科创板</a:t>
            </a:r>
            <a:r>
              <a:rPr lang="zh-CN" altLang="en-US" sz="3600" dirty="0">
                <a:solidFill>
                  <a:schemeClr val="tx1">
                    <a:lumMod val="75000"/>
                    <a:lumOff val="25000"/>
                  </a:schemeClr>
                </a:solidFill>
                <a:latin typeface="优设标题黑" panose="00000500000000000000" charset="-122"/>
                <a:ea typeface="优设标题黑" panose="00000500000000000000" charset="-122"/>
              </a:rPr>
              <a:t>的股票</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此外，在已经</a:t>
            </a:r>
            <a:r>
              <a:rPr lang="zh-CN" altLang="en-US" sz="3600" dirty="0">
                <a:solidFill>
                  <a:srgbClr val="FF0000"/>
                </a:solidFill>
                <a:latin typeface="优设标题黑" panose="00000500000000000000" charset="-122"/>
                <a:ea typeface="优设标题黑" panose="00000500000000000000" charset="-122"/>
              </a:rPr>
              <a:t>停牌、退市</a:t>
            </a:r>
            <a:r>
              <a:rPr lang="zh-CN" altLang="en-US" sz="3600" dirty="0">
                <a:solidFill>
                  <a:schemeClr val="tx1">
                    <a:lumMod val="75000"/>
                    <a:lumOff val="25000"/>
                  </a:schemeClr>
                </a:solidFill>
                <a:latin typeface="优设标题黑" panose="00000500000000000000" charset="-122"/>
                <a:ea typeface="优设标题黑" panose="00000500000000000000" charset="-122"/>
              </a:rPr>
              <a:t>的股票上打上标签，方便后续过滤</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sp>
        <p:nvSpPr>
          <p:cNvPr id="3" name="文本框 2"/>
          <p:cNvSpPr txBox="1"/>
          <p:nvPr>
            <p:custDataLst>
              <p:tags r:id="rId2"/>
            </p:custDataLst>
          </p:nvPr>
        </p:nvSpPr>
        <p:spPr>
          <a:xfrm>
            <a:off x="915756" y="119866"/>
            <a:ext cx="3720637" cy="769441"/>
          </a:xfrm>
          <a:prstGeom prst="rect">
            <a:avLst/>
          </a:prstGeom>
          <a:noFill/>
        </p:spPr>
        <p:txBody>
          <a:bodyPr wrap="square" rtlCol="0">
            <a:spAutoFit/>
          </a:bodyPr>
          <a:lstStyle/>
          <a:p>
            <a:pPr algn="l"/>
            <a:r>
              <a:rPr lang="zh-CN" altLang="en-US" sz="4400" b="1" dirty="0">
                <a:solidFill>
                  <a:schemeClr val="tx1">
                    <a:lumMod val="75000"/>
                    <a:lumOff val="25000"/>
                  </a:schemeClr>
                </a:solidFill>
                <a:latin typeface="优设标题黑" panose="00000500000000000000" charset="-122"/>
                <a:ea typeface="优设标题黑" panose="00000500000000000000" charset="-122"/>
              </a:rPr>
              <a:t>数据清洗</a:t>
            </a:r>
            <a:r>
              <a:rPr lang="en-US" altLang="zh-CN" sz="4400" b="1" dirty="0">
                <a:solidFill>
                  <a:schemeClr val="tx1">
                    <a:lumMod val="75000"/>
                    <a:lumOff val="25000"/>
                  </a:schemeClr>
                </a:solidFill>
                <a:latin typeface="优设标题黑" panose="00000500000000000000" charset="-122"/>
                <a:ea typeface="优设标题黑" panose="00000500000000000000" charset="-122"/>
              </a:rPr>
              <a:t>(1)</a:t>
            </a:r>
            <a:endParaRPr lang="en-US" altLang="zh-CN" sz="4400" b="1" dirty="0">
              <a:solidFill>
                <a:schemeClr val="tx1">
                  <a:lumMod val="75000"/>
                  <a:lumOff val="25000"/>
                </a:schemeClr>
              </a:solidFill>
              <a:latin typeface="优设标题黑" panose="00000500000000000000" charset="-122"/>
              <a:ea typeface="优设标题黑" panose="00000500000000000000"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82" y="931466"/>
            <a:ext cx="9299877" cy="3048106"/>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8502995" y="1327188"/>
            <a:ext cx="3470067" cy="2308324"/>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我们对</a:t>
            </a:r>
            <a:r>
              <a:rPr lang="zh-CN" altLang="en-US" sz="3600" dirty="0">
                <a:solidFill>
                  <a:srgbClr val="FF0000"/>
                </a:solidFill>
                <a:latin typeface="优设标题黑" panose="00000500000000000000" charset="-122"/>
                <a:ea typeface="优设标题黑" panose="00000500000000000000" charset="-122"/>
              </a:rPr>
              <a:t>涨停、跌停</a:t>
            </a:r>
            <a:r>
              <a:rPr lang="zh-CN" altLang="en-US" sz="3600" dirty="0">
                <a:solidFill>
                  <a:schemeClr val="tx1">
                    <a:lumMod val="75000"/>
                    <a:lumOff val="25000"/>
                  </a:schemeClr>
                </a:solidFill>
                <a:latin typeface="优设标题黑" panose="00000500000000000000" charset="-122"/>
                <a:ea typeface="优设标题黑" panose="00000500000000000000" charset="-122"/>
              </a:rPr>
              <a:t>的股票同时打上标签，方便后续直接调用处理</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sp>
        <p:nvSpPr>
          <p:cNvPr id="3" name="文本框 2"/>
          <p:cNvSpPr txBox="1"/>
          <p:nvPr>
            <p:custDataLst>
              <p:tags r:id="rId2"/>
            </p:custDataLst>
          </p:nvPr>
        </p:nvSpPr>
        <p:spPr>
          <a:xfrm>
            <a:off x="915756" y="119866"/>
            <a:ext cx="3720637" cy="769441"/>
          </a:xfrm>
          <a:prstGeom prst="rect">
            <a:avLst/>
          </a:prstGeom>
          <a:noFill/>
        </p:spPr>
        <p:txBody>
          <a:bodyPr wrap="square" rtlCol="0">
            <a:spAutoFit/>
          </a:bodyPr>
          <a:lstStyle/>
          <a:p>
            <a:pPr algn="l"/>
            <a:r>
              <a:rPr lang="zh-CN" altLang="en-US" sz="4400" b="1" dirty="0">
                <a:solidFill>
                  <a:schemeClr val="tx1">
                    <a:lumMod val="75000"/>
                    <a:lumOff val="25000"/>
                  </a:schemeClr>
                </a:solidFill>
                <a:latin typeface="优设标题黑" panose="00000500000000000000" charset="-122"/>
                <a:ea typeface="优设标题黑" panose="00000500000000000000" charset="-122"/>
              </a:rPr>
              <a:t>数据清洗</a:t>
            </a:r>
            <a:r>
              <a:rPr lang="en-US" altLang="zh-CN" sz="4400" b="1" dirty="0">
                <a:solidFill>
                  <a:schemeClr val="tx1">
                    <a:lumMod val="75000"/>
                    <a:lumOff val="25000"/>
                  </a:schemeClr>
                </a:solidFill>
                <a:latin typeface="优设标题黑" panose="00000500000000000000" charset="-122"/>
                <a:ea typeface="优设标题黑" panose="00000500000000000000" charset="-122"/>
              </a:rPr>
              <a:t>(2)</a:t>
            </a:r>
            <a:endParaRPr lang="en-US" altLang="zh-CN" sz="4400" b="1" dirty="0">
              <a:solidFill>
                <a:schemeClr val="tx1">
                  <a:lumMod val="75000"/>
                  <a:lumOff val="25000"/>
                </a:schemeClr>
              </a:solidFill>
              <a:latin typeface="优设标题黑" panose="00000500000000000000" charset="-122"/>
              <a:ea typeface="优设标题黑" panose="00000500000000000000"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38" y="974558"/>
            <a:ext cx="7772400" cy="4908884"/>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8623195" y="1340067"/>
            <a:ext cx="3470067" cy="3416320"/>
          </a:xfrm>
          <a:prstGeom prst="rect">
            <a:avLst/>
          </a:prstGeom>
          <a:noFill/>
        </p:spPr>
        <p:txBody>
          <a:bodyPr wrap="square" rtlCol="0">
            <a:spAutoFit/>
          </a:bodyPr>
          <a:lstStyle/>
          <a:p>
            <a:pPr algn="l"/>
            <a:r>
              <a:rPr lang="zh-CN" altLang="en-US" sz="3600" dirty="0">
                <a:solidFill>
                  <a:schemeClr val="tx1">
                    <a:lumMod val="75000"/>
                    <a:lumOff val="25000"/>
                  </a:schemeClr>
                </a:solidFill>
                <a:latin typeface="优设标题黑" panose="00000500000000000000" charset="-122"/>
                <a:ea typeface="优设标题黑" panose="00000500000000000000" charset="-122"/>
              </a:rPr>
              <a:t>我们对</a:t>
            </a:r>
            <a:r>
              <a:rPr lang="zh-CN" altLang="en-US" sz="3600" dirty="0">
                <a:solidFill>
                  <a:srgbClr val="FF0000"/>
                </a:solidFill>
                <a:latin typeface="优设标题黑" panose="00000500000000000000" charset="-122"/>
                <a:ea typeface="优设标题黑" panose="00000500000000000000" charset="-122"/>
              </a:rPr>
              <a:t>次新股、昨日涨幅过高、买过</a:t>
            </a:r>
            <a:r>
              <a:rPr lang="zh-CN" altLang="en-US" sz="3600" dirty="0">
                <a:solidFill>
                  <a:schemeClr val="tx1">
                    <a:lumMod val="75000"/>
                    <a:lumOff val="25000"/>
                  </a:schemeClr>
                </a:solidFill>
                <a:latin typeface="优设标题黑" panose="00000500000000000000" charset="-122"/>
                <a:ea typeface="优设标题黑" panose="00000500000000000000" charset="-122"/>
              </a:rPr>
              <a:t>的股票同时打上标签，方便后续直接调用处理</a:t>
            </a:r>
            <a:endParaRPr lang="en-US" altLang="zh-CN" sz="3600" dirty="0">
              <a:solidFill>
                <a:schemeClr val="tx1">
                  <a:lumMod val="75000"/>
                  <a:lumOff val="25000"/>
                </a:schemeClr>
              </a:solidFill>
              <a:latin typeface="优设标题黑" panose="00000500000000000000" charset="-122"/>
              <a:ea typeface="优设标题黑" panose="00000500000000000000" charset="-122"/>
            </a:endParaRPr>
          </a:p>
        </p:txBody>
      </p:sp>
      <p:sp>
        <p:nvSpPr>
          <p:cNvPr id="3" name="文本框 2"/>
          <p:cNvSpPr txBox="1"/>
          <p:nvPr>
            <p:custDataLst>
              <p:tags r:id="rId2"/>
            </p:custDataLst>
          </p:nvPr>
        </p:nvSpPr>
        <p:spPr>
          <a:xfrm>
            <a:off x="915756" y="119866"/>
            <a:ext cx="3720637" cy="769441"/>
          </a:xfrm>
          <a:prstGeom prst="rect">
            <a:avLst/>
          </a:prstGeom>
          <a:noFill/>
        </p:spPr>
        <p:txBody>
          <a:bodyPr wrap="square" rtlCol="0">
            <a:spAutoFit/>
          </a:bodyPr>
          <a:lstStyle/>
          <a:p>
            <a:pPr algn="l"/>
            <a:r>
              <a:rPr lang="zh-CN" altLang="en-US" sz="4400" b="1" dirty="0">
                <a:solidFill>
                  <a:schemeClr val="tx1">
                    <a:lumMod val="75000"/>
                    <a:lumOff val="25000"/>
                  </a:schemeClr>
                </a:solidFill>
                <a:latin typeface="优设标题黑" panose="00000500000000000000" charset="-122"/>
                <a:ea typeface="优设标题黑" panose="00000500000000000000" charset="-122"/>
              </a:rPr>
              <a:t>数据清洗</a:t>
            </a:r>
            <a:r>
              <a:rPr lang="en-US" altLang="zh-CN" sz="4400" b="1" dirty="0">
                <a:solidFill>
                  <a:schemeClr val="tx1">
                    <a:lumMod val="75000"/>
                    <a:lumOff val="25000"/>
                  </a:schemeClr>
                </a:solidFill>
                <a:latin typeface="优设标题黑" panose="00000500000000000000" charset="-122"/>
                <a:ea typeface="优设标题黑" panose="00000500000000000000" charset="-122"/>
              </a:rPr>
              <a:t>(3)</a:t>
            </a:r>
            <a:endParaRPr lang="en-US" altLang="zh-CN" sz="4400" b="1" dirty="0">
              <a:solidFill>
                <a:schemeClr val="tx1">
                  <a:lumMod val="75000"/>
                  <a:lumOff val="25000"/>
                </a:schemeClr>
              </a:solidFill>
              <a:latin typeface="优设标题黑" panose="00000500000000000000" charset="-122"/>
              <a:ea typeface="优设标题黑" panose="00000500000000000000"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729" y="1177274"/>
            <a:ext cx="8036417" cy="4352411"/>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tags/tag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0.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01.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0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3.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04.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05.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0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7.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08.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0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0.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1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12.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1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14.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15.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16.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1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1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1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0.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21.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2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23.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12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25.xml><?xml version="1.0" encoding="utf-8"?>
<p:tagLst xmlns:p="http://schemas.openxmlformats.org/presentationml/2006/main">
  <p:tag name="COMMONDATA" val="eyJoZGlkIjoiMDRhZDkxNGFmZjliOTEwMzJlOTZlMGRmZGZkYWE3YzMifQ=="/>
  <p:tag name="KSO_WPP_MARK_KEY" val="a128549a-46b3-4ff8-9d61-c420b5987017"/>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7.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4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2.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3.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5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68.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69.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1.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72.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73.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74.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75.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7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79.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8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82.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83.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8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85.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86.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8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88.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89.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1.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92.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9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9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6.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97.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ags/tag9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9.xml><?xml version="1.0" encoding="utf-8"?>
<p:tagLst xmlns:p="http://schemas.openxmlformats.org/presentationml/2006/main">
  <p:tag name="KSO_WM_UNIT_TEXT_FILL_FORE_SCHEMECOLOR_INDEX_BRIGHTNESS" val="0.25"/>
  <p:tag name="KSO_WM_UNIT_TEXT_FILL_FORE_SCHEMECOLOR_INDEX" val="13"/>
  <p:tag name="KSO_WM_UNIT_TEXT_FILL_TYPE" val="1"/>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977</Words>
  <Application>WPS 演示</Application>
  <PresentationFormat>宽屏</PresentationFormat>
  <Paragraphs>133</Paragraphs>
  <Slides>22</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22</vt:i4>
      </vt:variant>
    </vt:vector>
  </HeadingPairs>
  <TitlesOfParts>
    <vt:vector size="35" baseType="lpstr">
      <vt:lpstr>Arial</vt:lpstr>
      <vt:lpstr>宋体</vt:lpstr>
      <vt:lpstr>Wingdings</vt:lpstr>
      <vt:lpstr>Wingdings</vt:lpstr>
      <vt:lpstr>江城圆体 400W</vt:lpstr>
      <vt:lpstr>优设标题黑</vt:lpstr>
      <vt:lpstr>汉仪大宋简</vt:lpstr>
      <vt:lpstr>.AppleSystemUIFont</vt:lpstr>
      <vt:lpstr>Segoe Print</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11598</cp:lastModifiedBy>
  <cp:revision>164</cp:revision>
  <dcterms:created xsi:type="dcterms:W3CDTF">2024-04-07T13:46:00Z</dcterms:created>
  <dcterms:modified xsi:type="dcterms:W3CDTF">2025-01-05T15:52:55Z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2052-11.1.0.12165</vt:lpwstr>
  </property>
  <property fmtid="{D5CDD505-2E9C-101B-9397-08002B2CF9AE}" pid="3" name="ICV">
    <vt:lpwstr>57B742FA5B77488F872B16E907CC23F2</vt:lpwstr>
  </property>
  <property fmtid="{D5CDD505-2E9C-101B-9397-08002B2CF9AE}" pid="4" name="KSOTemplateUUID">
    <vt:lpwstr>v1.0_mb_RPd9ujFxgX7SmTQIEJoZlQ==</vt:lpwstr>
  </property>
</Properties>
</file>